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33"/>
  </p:handoutMasterIdLst>
  <p:sldIdLst>
    <p:sldId id="317" r:id="rId3"/>
    <p:sldId id="264" r:id="rId5"/>
    <p:sldId id="322" r:id="rId6"/>
    <p:sldId id="374" r:id="rId7"/>
    <p:sldId id="373" r:id="rId8"/>
    <p:sldId id="376" r:id="rId9"/>
    <p:sldId id="377" r:id="rId10"/>
    <p:sldId id="378" r:id="rId11"/>
    <p:sldId id="382" r:id="rId12"/>
    <p:sldId id="384" r:id="rId13"/>
    <p:sldId id="385" r:id="rId14"/>
    <p:sldId id="386" r:id="rId15"/>
    <p:sldId id="387" r:id="rId16"/>
    <p:sldId id="388" r:id="rId17"/>
    <p:sldId id="389" r:id="rId18"/>
    <p:sldId id="390" r:id="rId19"/>
    <p:sldId id="391" r:id="rId20"/>
    <p:sldId id="392" r:id="rId21"/>
    <p:sldId id="393" r:id="rId22"/>
    <p:sldId id="394" r:id="rId23"/>
    <p:sldId id="395" r:id="rId24"/>
    <p:sldId id="438" r:id="rId25"/>
    <p:sldId id="515" r:id="rId26"/>
    <p:sldId id="401" r:id="rId27"/>
    <p:sldId id="410" r:id="rId28"/>
    <p:sldId id="434" r:id="rId29"/>
    <p:sldId id="436" r:id="rId30"/>
    <p:sldId id="449" r:id="rId31"/>
    <p:sldId id="318" r:id="rId32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5DA2"/>
    <a:srgbClr val="3992DB"/>
    <a:srgbClr val="F79600"/>
    <a:srgbClr val="0F1836"/>
    <a:srgbClr val="FDFDFD"/>
    <a:srgbClr val="D9D9D9"/>
    <a:srgbClr val="DCD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665"/>
    <p:restoredTop sz="94660"/>
  </p:normalViewPr>
  <p:slideViewPr>
    <p:cSldViewPr showGuides="1">
      <p:cViewPr varScale="1">
        <p:scale>
          <a:sx n="101" d="100"/>
          <a:sy n="101" d="100"/>
        </p:scale>
        <p:origin x="-402" y="-96"/>
      </p:cViewPr>
      <p:guideLst>
        <p:guide orient="horz" pos="1619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handoutMaster" Target="handoutMasters/handoutMaster1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123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indent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7170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indent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9218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9219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indent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77826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7827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indent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 spd="slow" advTm="0">
    <p:cover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 advTm="0">
    <p:cover/>
  </p:transition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-3175" y="7938"/>
            <a:ext cx="9144000" cy="317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98" name="矩形 47"/>
          <p:cNvSpPr/>
          <p:nvPr/>
        </p:nvSpPr>
        <p:spPr>
          <a:xfrm>
            <a:off x="263525" y="1382713"/>
            <a:ext cx="8772525" cy="679450"/>
          </a:xfrm>
          <a:prstGeom prst="rect">
            <a:avLst/>
          </a:prstGeom>
          <a:noFill/>
          <a:ln w="9525">
            <a:noFill/>
          </a:ln>
        </p:spPr>
        <p:txBody>
          <a:bodyPr wrap="none" lIns="68571" tIns="34285" rIns="68571" bIns="34285" anchor="t">
            <a:spAutoFit/>
          </a:bodyPr>
          <a:p>
            <a:pPr algn="r"/>
            <a:r>
              <a:rPr lang="zh-CN" altLang="en-US" sz="4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六项专项附加扣除和扣缴申报操作指引</a:t>
            </a:r>
            <a:endParaRPr lang="en-US" altLang="zh-CN" sz="4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99" name="矩形 1"/>
          <p:cNvSpPr/>
          <p:nvPr/>
        </p:nvSpPr>
        <p:spPr>
          <a:xfrm>
            <a:off x="2281238" y="3381375"/>
            <a:ext cx="4572000" cy="9220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endParaRPr lang="zh-CN" altLang="en-US" b="1" dirty="0">
              <a:latin typeface="楷体_GB2312" pitchFamily="49" charset="-122"/>
              <a:ea typeface="楷体_GB2312" pitchFamily="49" charset="-122"/>
            </a:endParaRPr>
          </a:p>
          <a:p>
            <a:pPr algn="ctr"/>
            <a:endParaRPr lang="en-US" altLang="zh-CN" b="1" dirty="0">
              <a:latin typeface="楷体_GB2312" pitchFamily="49" charset="-122"/>
              <a:ea typeface="楷体_GB2312" pitchFamily="49" charset="-122"/>
            </a:endParaRPr>
          </a:p>
          <a:p>
            <a:pPr algn="ctr"/>
            <a:endParaRPr lang="zh-CN" altLang="en-US" b="1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390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16391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6392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16393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6394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16395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6396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6397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2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81635" y="4119151"/>
              <a:ext cx="926211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子女教育</a:t>
              </a:r>
              <a:endParaRPr kumimoji="0" lang="zh-CN" altLang="en-US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0" name="矩形 10"/>
          <p:cNvSpPr/>
          <p:nvPr/>
        </p:nvSpPr>
        <p:spPr>
          <a:xfrm>
            <a:off x="179388" y="2105025"/>
            <a:ext cx="4013200" cy="2554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）子女年满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周岁以上至小学前，不论是否在幼儿园学习；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）子女正在接受小学、初中，高中阶段教育（普通高中、中等职业教育、技工教育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；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）子女正在接受高等教育（大学专科、大学本科、硕士研究生、博士研究生教育）。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上述受教育地点，包括在中国境内和在境外接受教育。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6401" name="矩形 11"/>
          <p:cNvSpPr/>
          <p:nvPr/>
        </p:nvSpPr>
        <p:spPr>
          <a:xfrm>
            <a:off x="4356100" y="2266950"/>
            <a:ext cx="4387850" cy="18161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每个子女，每月扣除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元。多个符合扣除条件的子女，每个子女均可享受扣除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扣除人由父母双方选择确定。既可以由父母一方全额扣除，也可以父母分别扣除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500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扣除方式确定后，一个纳税年度内不能变更。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414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17415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16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17417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418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17419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0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7421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2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81635" y="4119151"/>
              <a:ext cx="926211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子女教育</a:t>
              </a:r>
              <a:endParaRPr kumimoji="0" lang="zh-CN" altLang="en-US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4" name="矩形 10"/>
          <p:cNvSpPr/>
          <p:nvPr/>
        </p:nvSpPr>
        <p:spPr>
          <a:xfrm>
            <a:off x="179388" y="1973263"/>
            <a:ext cx="4013200" cy="2552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学前教育：子女年满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周岁的当月至小学入学前一月；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全日制学历教育：子女接受义务教育、高中教育、高等教育的入学当月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教育结束当月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b="1" dirty="0">
                <a:latin typeface="Calibri" panose="020F0502020204030204" pitchFamily="34" charset="0"/>
                <a:ea typeface="宋体" panose="02010600030101010101" pitchFamily="2" charset="-122"/>
              </a:rPr>
              <a:t>特别提示：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因病或其他非主观原因休学但学籍继续保留的期间，以及施教机构按规定组织实施的寒暑假等假期，可连续扣除。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7425" name="矩形 11"/>
          <p:cNvSpPr/>
          <p:nvPr/>
        </p:nvSpPr>
        <p:spPr>
          <a:xfrm>
            <a:off x="4356100" y="2124075"/>
            <a:ext cx="4032250" cy="15684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境内接受教育：不需要特别留存资料；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境外接受教育：境外学校录取通知书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                                留学签证等相关教育资料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438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18439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8440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18441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8442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18443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8444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8445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2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81635" y="4119151"/>
              <a:ext cx="926211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继续教育</a:t>
              </a:r>
              <a:endParaRPr kumimoji="0" lang="zh-CN" altLang="en-US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8" name="矩形 10"/>
          <p:cNvSpPr/>
          <p:nvPr/>
        </p:nvSpPr>
        <p:spPr>
          <a:xfrm>
            <a:off x="225425" y="2025650"/>
            <a:ext cx="4013200" cy="243046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）学历（学位）继续教育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zh-CN" sz="4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）技能人员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职业资格继续教育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  <a:sym typeface="+mn-ea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          </a:t>
            </a:r>
            <a:r>
              <a:rPr lang="zh-CN" altLang="zh-CN" sz="8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 </a:t>
            </a:r>
            <a:endParaRPr lang="zh-CN" altLang="zh-CN" sz="800" dirty="0">
              <a:latin typeface="Calibri" panose="020F0502020204030204" pitchFamily="34" charset="0"/>
              <a:ea typeface="宋体" panose="02010600030101010101" pitchFamily="2" charset="-122"/>
              <a:sym typeface="+mn-ea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          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专业技术人员职业资格继续教育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4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职业资格具体范围，以人力资源社会保障部公布的国家职业资格目录为准。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8449" name="矩形 11"/>
          <p:cNvSpPr/>
          <p:nvPr/>
        </p:nvSpPr>
        <p:spPr>
          <a:xfrm>
            <a:off x="4356100" y="1973263"/>
            <a:ext cx="4337050" cy="18145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学历（学位）继续教育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：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400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元；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职业资格继续教育：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3600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b="1" dirty="0">
                <a:latin typeface="Calibri" panose="020F0502020204030204" pitchFamily="34" charset="0"/>
                <a:ea typeface="宋体" panose="02010600030101010101" pitchFamily="2" charset="-122"/>
              </a:rPr>
              <a:t>例外：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如果子女已就业，且正在接受本科以下学历继续教育，可以由父母选择按照子女教育扣除，也可以由子女本人选择按照继续教育扣除。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462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19463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64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19465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9466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19467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68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9469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2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81635" y="4119151"/>
              <a:ext cx="926211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继续教育</a:t>
              </a:r>
              <a:endParaRPr kumimoji="0" lang="zh-CN" altLang="en-US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2" name="矩形 10"/>
          <p:cNvSpPr/>
          <p:nvPr/>
        </p:nvSpPr>
        <p:spPr>
          <a:xfrm>
            <a:off x="179388" y="1973263"/>
            <a:ext cx="4013200" cy="2552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学历（学位）继续教育：入学的当月至教育结束的当月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同一学历（学位）继续教育的扣除期限最长不能超过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48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个月。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职业资格继续教育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：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取得相关职业资格继续教育证书上载明的发证（批准）日期的所属年度，即为可以扣除的年度。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b="1" dirty="0">
                <a:latin typeface="Calibri" panose="020F0502020204030204" pitchFamily="34" charset="0"/>
                <a:ea typeface="宋体" panose="02010600030101010101" pitchFamily="2" charset="-122"/>
              </a:rPr>
              <a:t>需要提醒的是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，专扣政策从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日开始实施，该证书应当为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年后取得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9473" name="矩形 11"/>
          <p:cNvSpPr/>
          <p:nvPr/>
        </p:nvSpPr>
        <p:spPr>
          <a:xfrm>
            <a:off x="4356100" y="1995488"/>
            <a:ext cx="4032250" cy="83026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职业资格继续教育：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技能人员、专业技术人员职业资格证书等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486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0487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488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0489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0490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0491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492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0493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3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20012" y="4088306"/>
              <a:ext cx="1065085" cy="862401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住房贷款利息</a:t>
              </a:r>
              <a:endParaRPr kumimoji="0" lang="zh-CN" altLang="en-US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6" name="矩形 10"/>
          <p:cNvSpPr/>
          <p:nvPr/>
        </p:nvSpPr>
        <p:spPr>
          <a:xfrm>
            <a:off x="179388" y="1924050"/>
            <a:ext cx="4013200" cy="32924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本人或者配偶，单独或者共同使用商业银行或住房公积金个人住房贷款，为本人或配偶购买中国境内住房，而发生的首套住房贷款利息支出。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</a:rPr>
              <a:t>夫妻双方婚前分别购买住房发生的首套住房贷款，其贷款利息支出，婚后可以选择其中一套购买的住房，可以由购买方按扣除标准的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100%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</a:rPr>
              <a:t>扣除，也可以由夫妻双方对各自购买的住房分别按扣除标准的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50%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</a:rPr>
              <a:t>扣除</a:t>
            </a:r>
            <a:endParaRPr lang="en-US" altLang="zh-CN" sz="1600" dirty="0">
              <a:solidFill>
                <a:srgbClr val="FF0000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0497" name="矩形 11"/>
          <p:cNvSpPr/>
          <p:nvPr/>
        </p:nvSpPr>
        <p:spPr>
          <a:xfrm>
            <a:off x="4356100" y="1973263"/>
            <a:ext cx="4032250" cy="13223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元，扣除期限最长不超过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240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个月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扣除人：夫妻双方约定，可以选择由其中一方扣除。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确定后，一个纳税年度内不变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510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1511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2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1513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1514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1515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6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1517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六边形 39"/>
          <p:cNvSpPr/>
          <p:nvPr/>
        </p:nvSpPr>
        <p:spPr>
          <a:xfrm>
            <a:off x="225425" y="700088"/>
            <a:ext cx="1090613" cy="952500"/>
          </a:xfrm>
          <a:prstGeom prst="hexagon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13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0" name="矩形 10"/>
          <p:cNvSpPr/>
          <p:nvPr/>
        </p:nvSpPr>
        <p:spPr>
          <a:xfrm>
            <a:off x="179388" y="1973263"/>
            <a:ext cx="4013200" cy="10763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贷款合同约定开始还款的当月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贷款全部归还或贷款合同终止的当月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但扣除期限最长不得超过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240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个月。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1521" name="矩形 11"/>
          <p:cNvSpPr/>
          <p:nvPr/>
        </p:nvSpPr>
        <p:spPr>
          <a:xfrm>
            <a:off x="4356100" y="1995488"/>
            <a:ext cx="403225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住房贷款合同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贷款还款支出凭证等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1522" name="文本框 67"/>
          <p:cNvSpPr txBox="1"/>
          <p:nvPr/>
        </p:nvSpPr>
        <p:spPr>
          <a:xfrm>
            <a:off x="295275" y="771525"/>
            <a:ext cx="963613" cy="781050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住房贷款利息</a:t>
            </a:r>
            <a:endParaRPr lang="zh-CN" altLang="en-US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534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2535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36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2537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2538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2539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40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2541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3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20012" y="4088306"/>
              <a:ext cx="1065085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住房</a:t>
              </a:r>
              <a:endParaRPr kumimoji="0" lang="en-US" altLang="zh-CN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租金</a:t>
              </a:r>
              <a:endParaRPr kumimoji="0" lang="zh-CN" altLang="en-US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4" name="矩形 10"/>
          <p:cNvSpPr/>
          <p:nvPr/>
        </p:nvSpPr>
        <p:spPr>
          <a:xfrm>
            <a:off x="179388" y="1924050"/>
            <a:ext cx="4013200" cy="2552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在主要工作城市租房，且同时符合以下条件：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本人及配偶在主要工作的城市没有自有住房；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已经实际发生了住房租金支出；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）本人及配偶在同一纳税年度内，没有享受住房贷款利息专项附加扣除政策。也就是说，住房贷款利息与住房租金两项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扣除政策只能享受其中一项，不能同时享受。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2545" name="矩形 11"/>
          <p:cNvSpPr/>
          <p:nvPr/>
        </p:nvSpPr>
        <p:spPr>
          <a:xfrm>
            <a:off x="4327525" y="1924050"/>
            <a:ext cx="4608513" cy="31067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）直辖市、省会（首府）城市、计划单列市以及国务院确定的其他城市：每月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1500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元；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）除上述城市以外的市辖区户籍人口超过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万人的城市：每月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1100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元；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）除上述城市以外的，市辖区户籍人口不超过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万人（含）的城市：每月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800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4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？谁来扣：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如夫妻双方主要工作城市相同的，只能由一方扣除，且为签订租赁住房合同的承租人来扣除；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如夫妻双方主要工作城市不同，且无房的，可按规定标准分别进行扣除。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3558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3559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560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3561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3562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3563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564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3565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六边形 39"/>
          <p:cNvSpPr/>
          <p:nvPr/>
        </p:nvSpPr>
        <p:spPr>
          <a:xfrm>
            <a:off x="225425" y="700088"/>
            <a:ext cx="1090613" cy="952500"/>
          </a:xfrm>
          <a:prstGeom prst="hexagon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13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8" name="矩形 10"/>
          <p:cNvSpPr/>
          <p:nvPr/>
        </p:nvSpPr>
        <p:spPr>
          <a:xfrm>
            <a:off x="179388" y="1973263"/>
            <a:ext cx="4013200" cy="13223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租赁合同（协议）约定的房屋租赁期开始的当月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租赁期结束的当月；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提前终止合同（协议）的，以实际租赁行为终止的月份为准。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3569" name="矩形 11"/>
          <p:cNvSpPr/>
          <p:nvPr/>
        </p:nvSpPr>
        <p:spPr>
          <a:xfrm>
            <a:off x="4737100" y="2759075"/>
            <a:ext cx="4032250" cy="3365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住房租赁合同或协议等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3570" name="文本框 67"/>
          <p:cNvSpPr txBox="1"/>
          <p:nvPr/>
        </p:nvSpPr>
        <p:spPr>
          <a:xfrm>
            <a:off x="295275" y="771525"/>
            <a:ext cx="963613" cy="757238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住房</a:t>
            </a:r>
            <a:endParaRPr lang="en-US" altLang="zh-CN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租金</a:t>
            </a:r>
            <a:endParaRPr lang="zh-CN" altLang="en-US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4582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4583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584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4585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4586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4587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588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4589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3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20012" y="4088306"/>
              <a:ext cx="1065085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赡养</a:t>
              </a:r>
              <a:endParaRPr kumimoji="0" lang="en-US" altLang="zh-CN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老人</a:t>
              </a:r>
              <a:endParaRPr kumimoji="0" lang="zh-CN" altLang="en-US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2" name="矩形 10"/>
          <p:cNvSpPr/>
          <p:nvPr/>
        </p:nvSpPr>
        <p:spPr>
          <a:xfrm>
            <a:off x="107950" y="1924050"/>
            <a:ext cx="4013200" cy="15684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被赡养人年满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60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周岁（含）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被赡养人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父母（生父母、继父母、养父母），以及子女均已去世的祖父母、外祖父母。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4593" name="矩形 11"/>
          <p:cNvSpPr/>
          <p:nvPr/>
        </p:nvSpPr>
        <p:spPr>
          <a:xfrm>
            <a:off x="4356100" y="1973263"/>
            <a:ext cx="4692650" cy="2552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纳税人为独生子女：每月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纳税人为非独生子女，可以兄弟姐妹分摊每月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元的扣除额度，但每人分摊的额度不能超过每月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具体分摊的方式：均摊、约定、指定分摊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约定或指定分摊的，需签订书面分摊协议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具体分摊方式和额度确定后，一个纳税年度不变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606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5607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08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5609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5610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5611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5612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5613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六边形 39"/>
          <p:cNvSpPr/>
          <p:nvPr/>
        </p:nvSpPr>
        <p:spPr>
          <a:xfrm>
            <a:off x="225425" y="700088"/>
            <a:ext cx="1090613" cy="952500"/>
          </a:xfrm>
          <a:prstGeom prst="hexagon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13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6" name="矩形 10"/>
          <p:cNvSpPr/>
          <p:nvPr/>
        </p:nvSpPr>
        <p:spPr>
          <a:xfrm>
            <a:off x="369888" y="2433638"/>
            <a:ext cx="4013200" cy="5826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被赡养人年满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60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周岁的当月至赡养义务终止的年末。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5617" name="矩形 11"/>
          <p:cNvSpPr/>
          <p:nvPr/>
        </p:nvSpPr>
        <p:spPr>
          <a:xfrm>
            <a:off x="4570413" y="2555875"/>
            <a:ext cx="4032250" cy="3381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采取约定或指定分摊的，需留存分摊协议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5618" name="文本框 67"/>
          <p:cNvSpPr txBox="1"/>
          <p:nvPr/>
        </p:nvSpPr>
        <p:spPr>
          <a:xfrm>
            <a:off x="295275" y="771525"/>
            <a:ext cx="963613" cy="757238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赡养</a:t>
            </a:r>
            <a:endParaRPr lang="en-US" altLang="zh-CN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老人</a:t>
            </a:r>
            <a:endParaRPr lang="zh-CN" altLang="en-US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Text Placeholder 4"/>
          <p:cNvSpPr txBox="1"/>
          <p:nvPr/>
        </p:nvSpPr>
        <p:spPr>
          <a:xfrm>
            <a:off x="611188" y="430213"/>
            <a:ext cx="2257425" cy="4953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ctr">
              <a:spcBef>
                <a:spcPct val="20000"/>
              </a:spcBef>
            </a:pPr>
            <a:r>
              <a:rPr lang="zh-CN" altLang="en-US" sz="32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r>
              <a:rPr lang="en-US" altLang="zh-CN" sz="32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en-GB" altLang="zh-CN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188" y="1058863"/>
            <a:ext cx="76501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47" name="组合 44"/>
          <p:cNvGrpSpPr/>
          <p:nvPr/>
        </p:nvGrpSpPr>
        <p:grpSpPr>
          <a:xfrm>
            <a:off x="2339975" y="1779588"/>
            <a:ext cx="893763" cy="519112"/>
            <a:chOff x="2215144" y="927951"/>
            <a:chExt cx="1244730" cy="953049"/>
          </a:xfrm>
        </p:grpSpPr>
        <p:sp>
          <p:nvSpPr>
            <p:cNvPr id="46" name="平行四边形 45"/>
            <p:cNvSpPr/>
            <p:nvPr/>
          </p:nvSpPr>
          <p:spPr>
            <a:xfrm>
              <a:off x="2215144" y="983326"/>
              <a:ext cx="1120920" cy="842299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endParaRPr>
            </a:p>
          </p:txBody>
        </p:sp>
        <p:sp>
          <p:nvSpPr>
            <p:cNvPr id="6149" name="文本框 9"/>
            <p:cNvSpPr txBox="1"/>
            <p:nvPr/>
          </p:nvSpPr>
          <p:spPr>
            <a:xfrm>
              <a:off x="2392015" y="927951"/>
              <a:ext cx="1067859" cy="95304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  <a:ea typeface="宋体" panose="02010600030101010101" pitchFamily="2" charset="-122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6150" name="组合 59"/>
          <p:cNvGrpSpPr/>
          <p:nvPr/>
        </p:nvGrpSpPr>
        <p:grpSpPr>
          <a:xfrm>
            <a:off x="3019425" y="1792288"/>
            <a:ext cx="4505325" cy="460375"/>
            <a:chOff x="4315150" y="953426"/>
            <a:chExt cx="3857250" cy="540057"/>
          </a:xfrm>
        </p:grpSpPr>
        <p:sp>
          <p:nvSpPr>
            <p:cNvPr id="61" name="矩形 60"/>
            <p:cNvSpPr/>
            <p:nvPr/>
          </p:nvSpPr>
          <p:spPr>
            <a:xfrm>
              <a:off x="4572029" y="1035366"/>
              <a:ext cx="3415528" cy="404111"/>
            </a:xfrm>
            <a:prstGeom prst="rect">
              <a:avLst/>
            </a:prstGeom>
            <a:ln w="15875">
              <a:noFill/>
            </a:ln>
          </p:spPr>
          <p:txBody>
            <a:bodyPr lIns="68580" tIns="34290" rIns="68580" bIns="3429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专项附加扣除政策征管服务操作指引</a:t>
              </a:r>
              <a:endParaRPr kumimoji="0" lang="en-GB" altLang="zh-C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2" name="平行四边形 61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6153" name="组合 33"/>
          <p:cNvGrpSpPr/>
          <p:nvPr/>
        </p:nvGrpSpPr>
        <p:grpSpPr>
          <a:xfrm>
            <a:off x="7956550" y="490538"/>
            <a:ext cx="431800" cy="433387"/>
            <a:chOff x="6084168" y="1274820"/>
            <a:chExt cx="432048" cy="432834"/>
          </a:xfrm>
        </p:grpSpPr>
        <p:sp>
          <p:nvSpPr>
            <p:cNvPr id="6154" name="椭圆 22"/>
            <p:cNvSpPr/>
            <p:nvPr/>
          </p:nvSpPr>
          <p:spPr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5" name="Freeform 59"/>
            <p:cNvSpPr/>
            <p:nvPr/>
          </p:nvSpPr>
          <p:spPr>
            <a:xfrm>
              <a:off x="6180302" y="1365898"/>
              <a:ext cx="239780" cy="250679"/>
            </a:xfrm>
            <a:custGeom>
              <a:avLst/>
              <a:gdLst/>
              <a:ahLst/>
              <a:cxnLst>
                <a:cxn ang="0">
                  <a:pos x="566" y="523"/>
                </a:cxn>
                <a:cxn ang="0">
                  <a:pos x="474" y="608"/>
                </a:cxn>
                <a:cxn ang="0">
                  <a:pos x="417" y="558"/>
                </a:cxn>
                <a:cxn ang="0">
                  <a:pos x="439" y="509"/>
                </a:cxn>
                <a:cxn ang="0">
                  <a:pos x="474" y="537"/>
                </a:cxn>
                <a:cxn ang="0">
                  <a:pos x="552" y="474"/>
                </a:cxn>
                <a:cxn ang="0">
                  <a:pos x="566" y="523"/>
                </a:cxn>
                <a:cxn ang="0">
                  <a:pos x="474" y="495"/>
                </a:cxn>
                <a:cxn ang="0">
                  <a:pos x="382" y="537"/>
                </a:cxn>
                <a:cxn ang="0">
                  <a:pos x="424" y="608"/>
                </a:cxn>
                <a:cxn ang="0">
                  <a:pos x="0" y="580"/>
                </a:cxn>
                <a:cxn ang="0">
                  <a:pos x="29" y="56"/>
                </a:cxn>
                <a:cxn ang="0">
                  <a:pos x="78" y="85"/>
                </a:cxn>
                <a:cxn ang="0">
                  <a:pos x="191" y="85"/>
                </a:cxn>
                <a:cxn ang="0">
                  <a:pos x="219" y="56"/>
                </a:cxn>
                <a:cxn ang="0">
                  <a:pos x="276" y="141"/>
                </a:cxn>
                <a:cxn ang="0">
                  <a:pos x="333" y="56"/>
                </a:cxn>
                <a:cxn ang="0">
                  <a:pos x="361" y="85"/>
                </a:cxn>
                <a:cxn ang="0">
                  <a:pos x="474" y="85"/>
                </a:cxn>
                <a:cxn ang="0">
                  <a:pos x="523" y="56"/>
                </a:cxn>
                <a:cxn ang="0">
                  <a:pos x="552" y="445"/>
                </a:cxn>
                <a:cxn ang="0">
                  <a:pos x="474" y="495"/>
                </a:cxn>
                <a:cxn ang="0">
                  <a:pos x="78" y="488"/>
                </a:cxn>
                <a:cxn ang="0">
                  <a:pos x="283" y="509"/>
                </a:cxn>
                <a:cxn ang="0">
                  <a:pos x="283" y="467"/>
                </a:cxn>
                <a:cxn ang="0">
                  <a:pos x="78" y="488"/>
                </a:cxn>
                <a:cxn ang="0">
                  <a:pos x="446" y="219"/>
                </a:cxn>
                <a:cxn ang="0">
                  <a:pos x="78" y="247"/>
                </a:cxn>
                <a:cxn ang="0">
                  <a:pos x="446" y="276"/>
                </a:cxn>
                <a:cxn ang="0">
                  <a:pos x="446" y="219"/>
                </a:cxn>
                <a:cxn ang="0">
                  <a:pos x="446" y="339"/>
                </a:cxn>
                <a:cxn ang="0">
                  <a:pos x="226" y="339"/>
                </a:cxn>
                <a:cxn ang="0">
                  <a:pos x="78" y="367"/>
                </a:cxn>
                <a:cxn ang="0">
                  <a:pos x="226" y="396"/>
                </a:cxn>
                <a:cxn ang="0">
                  <a:pos x="446" y="396"/>
                </a:cxn>
                <a:cxn ang="0">
                  <a:pos x="446" y="339"/>
                </a:cxn>
                <a:cxn ang="0">
                  <a:pos x="417" y="113"/>
                </a:cxn>
                <a:cxn ang="0">
                  <a:pos x="389" y="28"/>
                </a:cxn>
                <a:cxn ang="0">
                  <a:pos x="446" y="28"/>
                </a:cxn>
                <a:cxn ang="0">
                  <a:pos x="417" y="113"/>
                </a:cxn>
                <a:cxn ang="0">
                  <a:pos x="276" y="113"/>
                </a:cxn>
                <a:cxn ang="0">
                  <a:pos x="248" y="28"/>
                </a:cxn>
                <a:cxn ang="0">
                  <a:pos x="304" y="28"/>
                </a:cxn>
                <a:cxn ang="0">
                  <a:pos x="276" y="113"/>
                </a:cxn>
                <a:cxn ang="0">
                  <a:pos x="135" y="113"/>
                </a:cxn>
                <a:cxn ang="0">
                  <a:pos x="106" y="28"/>
                </a:cxn>
                <a:cxn ang="0">
                  <a:pos x="163" y="28"/>
                </a:cxn>
                <a:cxn ang="0">
                  <a:pos x="135" y="113"/>
                </a:cxn>
              </a:cxnLst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6156" name="组合 36"/>
          <p:cNvGrpSpPr/>
          <p:nvPr/>
        </p:nvGrpSpPr>
        <p:grpSpPr>
          <a:xfrm>
            <a:off x="6659563" y="490538"/>
            <a:ext cx="433387" cy="433387"/>
            <a:chOff x="4788024" y="1275213"/>
            <a:chExt cx="432048" cy="432048"/>
          </a:xfrm>
        </p:grpSpPr>
        <p:sp>
          <p:nvSpPr>
            <p:cNvPr id="6157" name="椭圆 65"/>
            <p:cNvSpPr/>
            <p:nvPr/>
          </p:nvSpPr>
          <p:spPr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8" name="Freeform 110"/>
            <p:cNvSpPr/>
            <p:nvPr/>
          </p:nvSpPr>
          <p:spPr>
            <a:xfrm>
              <a:off x="4891102" y="1366806"/>
              <a:ext cx="250679" cy="248862"/>
            </a:xfrm>
            <a:custGeom>
              <a:avLst/>
              <a:gdLst/>
              <a:ahLst/>
              <a:cxnLst>
                <a:cxn ang="0">
                  <a:pos x="608" y="544"/>
                </a:cxn>
                <a:cxn ang="0">
                  <a:pos x="608" y="544"/>
                </a:cxn>
                <a:cxn ang="0">
                  <a:pos x="551" y="601"/>
                </a:cxn>
                <a:cxn ang="0">
                  <a:pos x="509" y="587"/>
                </a:cxn>
                <a:cxn ang="0">
                  <a:pos x="346" y="417"/>
                </a:cxn>
                <a:cxn ang="0">
                  <a:pos x="226" y="453"/>
                </a:cxn>
                <a:cxn ang="0">
                  <a:pos x="0" y="226"/>
                </a:cxn>
                <a:cxn ang="0">
                  <a:pos x="226" y="0"/>
                </a:cxn>
                <a:cxn ang="0">
                  <a:pos x="452" y="226"/>
                </a:cxn>
                <a:cxn ang="0">
                  <a:pos x="424" y="340"/>
                </a:cxn>
                <a:cxn ang="0">
                  <a:pos x="587" y="502"/>
                </a:cxn>
                <a:cxn ang="0">
                  <a:pos x="608" y="544"/>
                </a:cxn>
                <a:cxn ang="0">
                  <a:pos x="226" y="57"/>
                </a:cxn>
                <a:cxn ang="0">
                  <a:pos x="226" y="57"/>
                </a:cxn>
                <a:cxn ang="0">
                  <a:pos x="56" y="226"/>
                </a:cxn>
                <a:cxn ang="0">
                  <a:pos x="226" y="396"/>
                </a:cxn>
                <a:cxn ang="0">
                  <a:pos x="396" y="226"/>
                </a:cxn>
                <a:cxn ang="0">
                  <a:pos x="226" y="57"/>
                </a:cxn>
                <a:cxn ang="0">
                  <a:pos x="325" y="255"/>
                </a:cxn>
                <a:cxn ang="0">
                  <a:pos x="325" y="255"/>
                </a:cxn>
                <a:cxn ang="0">
                  <a:pos x="254" y="255"/>
                </a:cxn>
                <a:cxn ang="0">
                  <a:pos x="254" y="318"/>
                </a:cxn>
                <a:cxn ang="0">
                  <a:pos x="226" y="347"/>
                </a:cxn>
                <a:cxn ang="0">
                  <a:pos x="198" y="318"/>
                </a:cxn>
                <a:cxn ang="0">
                  <a:pos x="198" y="255"/>
                </a:cxn>
                <a:cxn ang="0">
                  <a:pos x="134" y="255"/>
                </a:cxn>
                <a:cxn ang="0">
                  <a:pos x="106" y="226"/>
                </a:cxn>
                <a:cxn ang="0">
                  <a:pos x="134" y="198"/>
                </a:cxn>
                <a:cxn ang="0">
                  <a:pos x="198" y="198"/>
                </a:cxn>
                <a:cxn ang="0">
                  <a:pos x="198" y="127"/>
                </a:cxn>
                <a:cxn ang="0">
                  <a:pos x="226" y="99"/>
                </a:cxn>
                <a:cxn ang="0">
                  <a:pos x="254" y="127"/>
                </a:cxn>
                <a:cxn ang="0">
                  <a:pos x="254" y="198"/>
                </a:cxn>
                <a:cxn ang="0">
                  <a:pos x="325" y="198"/>
                </a:cxn>
                <a:cxn ang="0">
                  <a:pos x="353" y="226"/>
                </a:cxn>
                <a:cxn ang="0">
                  <a:pos x="325" y="255"/>
                </a:cxn>
              </a:cxnLst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6159" name="组合 39"/>
          <p:cNvGrpSpPr/>
          <p:nvPr/>
        </p:nvGrpSpPr>
        <p:grpSpPr>
          <a:xfrm>
            <a:off x="7308850" y="490538"/>
            <a:ext cx="431800" cy="433387"/>
            <a:chOff x="5436096" y="1274820"/>
            <a:chExt cx="432833" cy="432834"/>
          </a:xfrm>
        </p:grpSpPr>
        <p:sp>
          <p:nvSpPr>
            <p:cNvPr id="41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161" name="Freeform 16"/>
            <p:cNvSpPr/>
            <p:nvPr/>
          </p:nvSpPr>
          <p:spPr>
            <a:xfrm>
              <a:off x="5554420" y="1377705"/>
              <a:ext cx="196183" cy="227065"/>
            </a:xfrm>
            <a:custGeom>
              <a:avLst/>
              <a:gdLst/>
              <a:ahLst/>
              <a:cxnLst>
                <a:cxn ang="0">
                  <a:pos x="446" y="551"/>
                </a:cxn>
                <a:cxn ang="0">
                  <a:pos x="446" y="551"/>
                </a:cxn>
                <a:cxn ang="0">
                  <a:pos x="417" y="551"/>
                </a:cxn>
                <a:cxn ang="0">
                  <a:pos x="417" y="0"/>
                </a:cxn>
                <a:cxn ang="0">
                  <a:pos x="446" y="0"/>
                </a:cxn>
                <a:cxn ang="0">
                  <a:pos x="474" y="28"/>
                </a:cxn>
                <a:cxn ang="0">
                  <a:pos x="474" y="523"/>
                </a:cxn>
                <a:cxn ang="0">
                  <a:pos x="446" y="551"/>
                </a:cxn>
                <a:cxn ang="0">
                  <a:pos x="57" y="523"/>
                </a:cxn>
                <a:cxn ang="0">
                  <a:pos x="57" y="523"/>
                </a:cxn>
                <a:cxn ang="0">
                  <a:pos x="57" y="495"/>
                </a:cxn>
                <a:cxn ang="0">
                  <a:pos x="106" y="495"/>
                </a:cxn>
                <a:cxn ang="0">
                  <a:pos x="163" y="438"/>
                </a:cxn>
                <a:cxn ang="0">
                  <a:pos x="106" y="381"/>
                </a:cxn>
                <a:cxn ang="0">
                  <a:pos x="57" y="381"/>
                </a:cxn>
                <a:cxn ang="0">
                  <a:pos x="57" y="332"/>
                </a:cxn>
                <a:cxn ang="0">
                  <a:pos x="106" y="332"/>
                </a:cxn>
                <a:cxn ang="0">
                  <a:pos x="163" y="275"/>
                </a:cxn>
                <a:cxn ang="0">
                  <a:pos x="106" y="219"/>
                </a:cxn>
                <a:cxn ang="0">
                  <a:pos x="57" y="219"/>
                </a:cxn>
                <a:cxn ang="0">
                  <a:pos x="57" y="169"/>
                </a:cxn>
                <a:cxn ang="0">
                  <a:pos x="106" y="169"/>
                </a:cxn>
                <a:cxn ang="0">
                  <a:pos x="163" y="113"/>
                </a:cxn>
                <a:cxn ang="0">
                  <a:pos x="106" y="56"/>
                </a:cxn>
                <a:cxn ang="0">
                  <a:pos x="57" y="56"/>
                </a:cxn>
                <a:cxn ang="0">
                  <a:pos x="57" y="28"/>
                </a:cxn>
                <a:cxn ang="0">
                  <a:pos x="85" y="0"/>
                </a:cxn>
                <a:cxn ang="0">
                  <a:pos x="389" y="0"/>
                </a:cxn>
                <a:cxn ang="0">
                  <a:pos x="389" y="551"/>
                </a:cxn>
                <a:cxn ang="0">
                  <a:pos x="85" y="551"/>
                </a:cxn>
                <a:cxn ang="0">
                  <a:pos x="57" y="523"/>
                </a:cxn>
                <a:cxn ang="0">
                  <a:pos x="135" y="113"/>
                </a:cxn>
                <a:cxn ang="0">
                  <a:pos x="135" y="113"/>
                </a:cxn>
                <a:cxn ang="0">
                  <a:pos x="106" y="141"/>
                </a:cxn>
                <a:cxn ang="0">
                  <a:pos x="29" y="141"/>
                </a:cxn>
                <a:cxn ang="0">
                  <a:pos x="0" y="113"/>
                </a:cxn>
                <a:cxn ang="0">
                  <a:pos x="29" y="85"/>
                </a:cxn>
                <a:cxn ang="0">
                  <a:pos x="106" y="85"/>
                </a:cxn>
                <a:cxn ang="0">
                  <a:pos x="135" y="113"/>
                </a:cxn>
                <a:cxn ang="0">
                  <a:pos x="29" y="247"/>
                </a:cxn>
                <a:cxn ang="0">
                  <a:pos x="29" y="247"/>
                </a:cxn>
                <a:cxn ang="0">
                  <a:pos x="106" y="247"/>
                </a:cxn>
                <a:cxn ang="0">
                  <a:pos x="135" y="275"/>
                </a:cxn>
                <a:cxn ang="0">
                  <a:pos x="106" y="304"/>
                </a:cxn>
                <a:cxn ang="0">
                  <a:pos x="29" y="304"/>
                </a:cxn>
                <a:cxn ang="0">
                  <a:pos x="0" y="275"/>
                </a:cxn>
                <a:cxn ang="0">
                  <a:pos x="29" y="247"/>
                </a:cxn>
                <a:cxn ang="0">
                  <a:pos x="29" y="410"/>
                </a:cxn>
                <a:cxn ang="0">
                  <a:pos x="29" y="410"/>
                </a:cxn>
                <a:cxn ang="0">
                  <a:pos x="106" y="410"/>
                </a:cxn>
                <a:cxn ang="0">
                  <a:pos x="135" y="438"/>
                </a:cxn>
                <a:cxn ang="0">
                  <a:pos x="106" y="466"/>
                </a:cxn>
                <a:cxn ang="0">
                  <a:pos x="29" y="466"/>
                </a:cxn>
                <a:cxn ang="0">
                  <a:pos x="0" y="438"/>
                </a:cxn>
                <a:cxn ang="0">
                  <a:pos x="29" y="410"/>
                </a:cxn>
              </a:cxnLst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6162" name="组合 43"/>
          <p:cNvGrpSpPr/>
          <p:nvPr/>
        </p:nvGrpSpPr>
        <p:grpSpPr>
          <a:xfrm>
            <a:off x="5364163" y="490538"/>
            <a:ext cx="433387" cy="433387"/>
            <a:chOff x="3491880" y="1274820"/>
            <a:chExt cx="432833" cy="432834"/>
          </a:xfrm>
        </p:grpSpPr>
        <p:sp>
          <p:nvSpPr>
            <p:cNvPr id="6163" name="椭圆 16"/>
            <p:cNvSpPr/>
            <p:nvPr/>
          </p:nvSpPr>
          <p:spPr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64" name="Freeform 75"/>
            <p:cNvSpPr/>
            <p:nvPr/>
          </p:nvSpPr>
          <p:spPr>
            <a:xfrm>
              <a:off x="3583864" y="1385879"/>
              <a:ext cx="248863" cy="210716"/>
            </a:xfrm>
            <a:custGeom>
              <a:avLst/>
              <a:gdLst/>
              <a:ahLst/>
              <a:cxnLst>
                <a:cxn ang="0">
                  <a:pos x="572" y="509"/>
                </a:cxn>
                <a:cxn ang="0">
                  <a:pos x="572" y="509"/>
                </a:cxn>
                <a:cxn ang="0">
                  <a:pos x="28" y="509"/>
                </a:cxn>
                <a:cxn ang="0">
                  <a:pos x="0" y="481"/>
                </a:cxn>
                <a:cxn ang="0">
                  <a:pos x="0" y="28"/>
                </a:cxn>
                <a:cxn ang="0">
                  <a:pos x="28" y="0"/>
                </a:cxn>
                <a:cxn ang="0">
                  <a:pos x="56" y="28"/>
                </a:cxn>
                <a:cxn ang="0">
                  <a:pos x="56" y="389"/>
                </a:cxn>
                <a:cxn ang="0">
                  <a:pos x="56" y="452"/>
                </a:cxn>
                <a:cxn ang="0">
                  <a:pos x="572" y="452"/>
                </a:cxn>
                <a:cxn ang="0">
                  <a:pos x="601" y="481"/>
                </a:cxn>
                <a:cxn ang="0">
                  <a:pos x="572" y="509"/>
                </a:cxn>
                <a:cxn ang="0">
                  <a:pos x="509" y="424"/>
                </a:cxn>
                <a:cxn ang="0">
                  <a:pos x="509" y="424"/>
                </a:cxn>
                <a:cxn ang="0">
                  <a:pos x="452" y="424"/>
                </a:cxn>
                <a:cxn ang="0">
                  <a:pos x="424" y="396"/>
                </a:cxn>
                <a:cxn ang="0">
                  <a:pos x="424" y="198"/>
                </a:cxn>
                <a:cxn ang="0">
                  <a:pos x="452" y="170"/>
                </a:cxn>
                <a:cxn ang="0">
                  <a:pos x="509" y="170"/>
                </a:cxn>
                <a:cxn ang="0">
                  <a:pos x="537" y="198"/>
                </a:cxn>
                <a:cxn ang="0">
                  <a:pos x="537" y="396"/>
                </a:cxn>
                <a:cxn ang="0">
                  <a:pos x="509" y="424"/>
                </a:cxn>
                <a:cxn ang="0">
                  <a:pos x="346" y="424"/>
                </a:cxn>
                <a:cxn ang="0">
                  <a:pos x="346" y="424"/>
                </a:cxn>
                <a:cxn ang="0">
                  <a:pos x="290" y="424"/>
                </a:cxn>
                <a:cxn ang="0">
                  <a:pos x="261" y="396"/>
                </a:cxn>
                <a:cxn ang="0">
                  <a:pos x="261" y="85"/>
                </a:cxn>
                <a:cxn ang="0">
                  <a:pos x="290" y="57"/>
                </a:cxn>
                <a:cxn ang="0">
                  <a:pos x="346" y="57"/>
                </a:cxn>
                <a:cxn ang="0">
                  <a:pos x="374" y="85"/>
                </a:cxn>
                <a:cxn ang="0">
                  <a:pos x="374" y="396"/>
                </a:cxn>
                <a:cxn ang="0">
                  <a:pos x="346" y="424"/>
                </a:cxn>
                <a:cxn ang="0">
                  <a:pos x="191" y="424"/>
                </a:cxn>
                <a:cxn ang="0">
                  <a:pos x="191" y="424"/>
                </a:cxn>
                <a:cxn ang="0">
                  <a:pos x="134" y="424"/>
                </a:cxn>
                <a:cxn ang="0">
                  <a:pos x="106" y="396"/>
                </a:cxn>
                <a:cxn ang="0">
                  <a:pos x="106" y="339"/>
                </a:cxn>
                <a:cxn ang="0">
                  <a:pos x="134" y="311"/>
                </a:cxn>
                <a:cxn ang="0">
                  <a:pos x="191" y="311"/>
                </a:cxn>
                <a:cxn ang="0">
                  <a:pos x="219" y="339"/>
                </a:cxn>
                <a:cxn ang="0">
                  <a:pos x="219" y="396"/>
                </a:cxn>
                <a:cxn ang="0">
                  <a:pos x="191" y="424"/>
                </a:cxn>
              </a:cxnLst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6165" name="组合 76"/>
          <p:cNvGrpSpPr/>
          <p:nvPr/>
        </p:nvGrpSpPr>
        <p:grpSpPr>
          <a:xfrm>
            <a:off x="6011863" y="490538"/>
            <a:ext cx="433387" cy="433387"/>
            <a:chOff x="4139952" y="1274820"/>
            <a:chExt cx="432833" cy="432834"/>
          </a:xfrm>
        </p:grpSpPr>
        <p:sp>
          <p:nvSpPr>
            <p:cNvPr id="6166" name="椭圆 16"/>
            <p:cNvSpPr/>
            <p:nvPr/>
          </p:nvSpPr>
          <p:spPr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67" name="Freeform 84"/>
            <p:cNvSpPr/>
            <p:nvPr/>
          </p:nvSpPr>
          <p:spPr>
            <a:xfrm>
              <a:off x="4241546" y="1366806"/>
              <a:ext cx="248863" cy="248863"/>
            </a:xfrm>
            <a:custGeom>
              <a:avLst/>
              <a:gdLst/>
              <a:ahLst/>
              <a:cxnLst>
                <a:cxn ang="0">
                  <a:pos x="332" y="268"/>
                </a:cxn>
                <a:cxn ang="0">
                  <a:pos x="332" y="268"/>
                </a:cxn>
                <a:cxn ang="0">
                  <a:pos x="332" y="0"/>
                </a:cxn>
                <a:cxn ang="0">
                  <a:pos x="601" y="268"/>
                </a:cxn>
                <a:cxn ang="0">
                  <a:pos x="332" y="268"/>
                </a:cxn>
                <a:cxn ang="0">
                  <a:pos x="276" y="601"/>
                </a:cxn>
                <a:cxn ang="0">
                  <a:pos x="276" y="601"/>
                </a:cxn>
                <a:cxn ang="0">
                  <a:pos x="0" y="325"/>
                </a:cxn>
                <a:cxn ang="0">
                  <a:pos x="276" y="56"/>
                </a:cxn>
                <a:cxn ang="0">
                  <a:pos x="276" y="325"/>
                </a:cxn>
                <a:cxn ang="0">
                  <a:pos x="544" y="325"/>
                </a:cxn>
                <a:cxn ang="0">
                  <a:pos x="276" y="601"/>
                </a:cxn>
              </a:cxnLst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6168" name="组合 79"/>
          <p:cNvGrpSpPr/>
          <p:nvPr/>
        </p:nvGrpSpPr>
        <p:grpSpPr>
          <a:xfrm>
            <a:off x="2339975" y="3076575"/>
            <a:ext cx="893763" cy="519113"/>
            <a:chOff x="2215144" y="927951"/>
            <a:chExt cx="1244730" cy="953423"/>
          </a:xfrm>
        </p:grpSpPr>
        <p:sp>
          <p:nvSpPr>
            <p:cNvPr id="81" name="平行四边形 80"/>
            <p:cNvSpPr/>
            <p:nvPr/>
          </p:nvSpPr>
          <p:spPr>
            <a:xfrm>
              <a:off x="2215144" y="983350"/>
              <a:ext cx="1120920" cy="842626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endParaRPr>
            </a:p>
          </p:txBody>
        </p:sp>
        <p:sp>
          <p:nvSpPr>
            <p:cNvPr id="6170" name="文本框 9"/>
            <p:cNvSpPr txBox="1"/>
            <p:nvPr/>
          </p:nvSpPr>
          <p:spPr>
            <a:xfrm>
              <a:off x="2392015" y="927951"/>
              <a:ext cx="1067859" cy="95342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  <a:ea typeface="宋体" panose="02010600030101010101" pitchFamily="2" charset="-122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6171" name="组合 82"/>
          <p:cNvGrpSpPr/>
          <p:nvPr/>
        </p:nvGrpSpPr>
        <p:grpSpPr>
          <a:xfrm>
            <a:off x="3017838" y="3089275"/>
            <a:ext cx="4506912" cy="458788"/>
            <a:chOff x="4315150" y="953426"/>
            <a:chExt cx="3857250" cy="540057"/>
          </a:xfrm>
        </p:grpSpPr>
        <p:sp>
          <p:nvSpPr>
            <p:cNvPr id="84" name="矩形 83"/>
            <p:cNvSpPr/>
            <p:nvPr/>
          </p:nvSpPr>
          <p:spPr>
            <a:xfrm>
              <a:off x="4571937" y="1035649"/>
              <a:ext cx="3415684" cy="407378"/>
            </a:xfrm>
            <a:prstGeom prst="rect">
              <a:avLst/>
            </a:prstGeom>
            <a:ln w="15875">
              <a:noFill/>
            </a:ln>
          </p:spPr>
          <p:txBody>
            <a:bodyPr lIns="68580" tIns="34290" rIns="68580" bIns="3429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新个人所得税法扣缴申报指引</a:t>
              </a:r>
              <a:endParaRPr kumimoji="0" lang="en-GB" altLang="zh-C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85" name="平行四边形 84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med" advTm="0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6630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6631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6632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6633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6634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6635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6636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6637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3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20012" y="4088306"/>
              <a:ext cx="1065085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大病</a:t>
              </a:r>
              <a:endParaRPr kumimoji="0" lang="en-US" altLang="zh-CN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医疗</a:t>
              </a:r>
              <a:endParaRPr kumimoji="0" lang="zh-CN" altLang="en-US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0" name="矩形 10"/>
          <p:cNvSpPr/>
          <p:nvPr/>
        </p:nvSpPr>
        <p:spPr>
          <a:xfrm>
            <a:off x="179388" y="1924050"/>
            <a:ext cx="4013200" cy="83026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医保目录范围内的医药费用支出，医保报销后的个人自付部分。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6641" name="矩形 11"/>
          <p:cNvSpPr/>
          <p:nvPr/>
        </p:nvSpPr>
        <p:spPr>
          <a:xfrm>
            <a:off x="4449763" y="2633663"/>
            <a:ext cx="4608512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1600" b="1" dirty="0">
                <a:solidFill>
                  <a:schemeClr val="tx2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新税法实施首年发生的大病医疗支出，要在2020</a:t>
            </a:r>
            <a:r>
              <a:rPr lang="zh-CN" altLang="zh-CN" sz="1600" b="1" dirty="0">
                <a:solidFill>
                  <a:schemeClr val="tx2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年才能办理。</a:t>
            </a:r>
            <a:endParaRPr lang="zh-CN" altLang="zh-CN" sz="1600" b="1" dirty="0">
              <a:solidFill>
                <a:schemeClr val="tx2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7654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7655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56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7657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7658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7659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60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7661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六边形 39"/>
          <p:cNvSpPr/>
          <p:nvPr/>
        </p:nvSpPr>
        <p:spPr>
          <a:xfrm>
            <a:off x="225425" y="700088"/>
            <a:ext cx="1090613" cy="952500"/>
          </a:xfrm>
          <a:prstGeom prst="hexagon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13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4" name="矩形 10"/>
          <p:cNvSpPr/>
          <p:nvPr/>
        </p:nvSpPr>
        <p:spPr>
          <a:xfrm>
            <a:off x="180975" y="2168525"/>
            <a:ext cx="4013200" cy="13208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每年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日至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12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日，与基本医保相关的医药费用，扣除医保报销后个人负担（是指医保目录范围内的自付部分）累计超过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15000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元的部分，且不超过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80000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元的吩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7665" name="矩形 11"/>
          <p:cNvSpPr/>
          <p:nvPr/>
        </p:nvSpPr>
        <p:spPr>
          <a:xfrm>
            <a:off x="4570413" y="2606675"/>
            <a:ext cx="4032250" cy="828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患者医药服务收费及医保报销相关票据原件或复印件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或者医疗保障部门出具的医药费用清单等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7666" name="文本框 67"/>
          <p:cNvSpPr txBox="1"/>
          <p:nvPr/>
        </p:nvSpPr>
        <p:spPr>
          <a:xfrm>
            <a:off x="295275" y="771525"/>
            <a:ext cx="963613" cy="757238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大病</a:t>
            </a:r>
            <a:endParaRPr lang="en-US" altLang="zh-CN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医疗</a:t>
            </a:r>
            <a:endParaRPr lang="zh-CN" altLang="en-US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8673" name="Group 342"/>
          <p:cNvGrpSpPr/>
          <p:nvPr/>
        </p:nvGrpSpPr>
        <p:grpSpPr>
          <a:xfrm>
            <a:off x="836613" y="1131888"/>
            <a:ext cx="1647825" cy="1076325"/>
            <a:chOff x="0" y="0"/>
            <a:chExt cx="4392859" cy="2872248"/>
          </a:xfrm>
        </p:grpSpPr>
        <p:sp>
          <p:nvSpPr>
            <p:cNvPr id="28674" name="Shape 338"/>
            <p:cNvSpPr/>
            <p:nvPr/>
          </p:nvSpPr>
          <p:spPr>
            <a:xfrm>
              <a:off x="0" y="0"/>
              <a:ext cx="4392859" cy="2872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30" y="10904"/>
                </a:cxn>
                <a:cxn ang="0">
                  <a:pos x="0" y="21600"/>
                </a:cxn>
                <a:cxn ang="0">
                  <a:pos x="16497" y="21600"/>
                </a:cxn>
                <a:cxn ang="0">
                  <a:pos x="21600" y="10886"/>
                </a:cxn>
                <a:cxn ang="0">
                  <a:pos x="16483" y="28"/>
                </a:cxn>
                <a:cxn ang="0">
                  <a:pos x="0" y="0"/>
                </a:cxn>
              </a:cxnLst>
              <a:pathLst>
                <a:path w="21600" h="21600">
                  <a:moveTo>
                    <a:pt x="0" y="0"/>
                  </a:moveTo>
                  <a:lnTo>
                    <a:pt x="5030" y="10904"/>
                  </a:lnTo>
                  <a:lnTo>
                    <a:pt x="0" y="21600"/>
                  </a:lnTo>
                  <a:lnTo>
                    <a:pt x="16497" y="21600"/>
                  </a:lnTo>
                  <a:lnTo>
                    <a:pt x="21600" y="10886"/>
                  </a:lnTo>
                  <a:lnTo>
                    <a:pt x="1648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" name="Shape 340"/>
            <p:cNvSpPr/>
            <p:nvPr/>
          </p:nvSpPr>
          <p:spPr>
            <a:xfrm>
              <a:off x="935280" y="961651"/>
              <a:ext cx="2852396" cy="8049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lIns="0" tIns="0" rIns="0" bIns="0" anchor="ctr"/>
            <a:lstStyle>
              <a:lvl1pPr>
                <a:defRPr sz="2000">
                  <a:solidFill>
                    <a:srgbClr val="FAF9FC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  <a:sym typeface="STIXGeneral-Bold"/>
                </a:rPr>
                <a:t>获 取</a:t>
              </a:r>
              <a:endParaRPr kumimoji="0" lang="id-ID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  <a:sym typeface="STIXGeneral-Bold"/>
              </a:endParaRPr>
            </a:p>
          </p:txBody>
        </p:sp>
      </p:grpSp>
      <p:grpSp>
        <p:nvGrpSpPr>
          <p:cNvPr id="28676" name="Group 347"/>
          <p:cNvGrpSpPr/>
          <p:nvPr/>
        </p:nvGrpSpPr>
        <p:grpSpPr>
          <a:xfrm>
            <a:off x="2636838" y="1131888"/>
            <a:ext cx="1647825" cy="1076325"/>
            <a:chOff x="0" y="0"/>
            <a:chExt cx="4392859" cy="2872248"/>
          </a:xfrm>
        </p:grpSpPr>
        <p:sp>
          <p:nvSpPr>
            <p:cNvPr id="28677" name="Shape 343"/>
            <p:cNvSpPr/>
            <p:nvPr/>
          </p:nvSpPr>
          <p:spPr>
            <a:xfrm>
              <a:off x="0" y="0"/>
              <a:ext cx="4392859" cy="2872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30" y="10904"/>
                </a:cxn>
                <a:cxn ang="0">
                  <a:pos x="0" y="21600"/>
                </a:cxn>
                <a:cxn ang="0">
                  <a:pos x="16497" y="21600"/>
                </a:cxn>
                <a:cxn ang="0">
                  <a:pos x="21600" y="10886"/>
                </a:cxn>
                <a:cxn ang="0">
                  <a:pos x="16483" y="28"/>
                </a:cxn>
                <a:cxn ang="0">
                  <a:pos x="0" y="0"/>
                </a:cxn>
              </a:cxnLst>
              <a:pathLst>
                <a:path w="21600" h="21600">
                  <a:moveTo>
                    <a:pt x="0" y="0"/>
                  </a:moveTo>
                  <a:lnTo>
                    <a:pt x="5030" y="10904"/>
                  </a:lnTo>
                  <a:lnTo>
                    <a:pt x="0" y="21600"/>
                  </a:lnTo>
                  <a:lnTo>
                    <a:pt x="16497" y="21600"/>
                  </a:lnTo>
                  <a:lnTo>
                    <a:pt x="21600" y="10886"/>
                  </a:lnTo>
                  <a:lnTo>
                    <a:pt x="1648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8678" name="Shape 345"/>
            <p:cNvSpPr/>
            <p:nvPr/>
          </p:nvSpPr>
          <p:spPr>
            <a:xfrm>
              <a:off x="936477" y="916576"/>
              <a:ext cx="2972476" cy="996957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0" tIns="0" rIns="0" bIns="0" anchor="ctr"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STIXGeneral-Bold"/>
                </a:rPr>
                <a:t>填 写</a:t>
              </a:r>
              <a:endParaRPr lang="id-ID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TIXGeneral-Bold"/>
              </a:endParaRPr>
            </a:p>
          </p:txBody>
        </p:sp>
      </p:grpSp>
      <p:grpSp>
        <p:nvGrpSpPr>
          <p:cNvPr id="28679" name="Group 352"/>
          <p:cNvGrpSpPr/>
          <p:nvPr/>
        </p:nvGrpSpPr>
        <p:grpSpPr>
          <a:xfrm>
            <a:off x="4437063" y="1131888"/>
            <a:ext cx="1647825" cy="1076325"/>
            <a:chOff x="0" y="0"/>
            <a:chExt cx="4392859" cy="2872248"/>
          </a:xfrm>
        </p:grpSpPr>
        <p:sp>
          <p:nvSpPr>
            <p:cNvPr id="28680" name="Shape 348"/>
            <p:cNvSpPr/>
            <p:nvPr/>
          </p:nvSpPr>
          <p:spPr>
            <a:xfrm>
              <a:off x="0" y="0"/>
              <a:ext cx="4392859" cy="2872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30" y="10904"/>
                </a:cxn>
                <a:cxn ang="0">
                  <a:pos x="0" y="21600"/>
                </a:cxn>
                <a:cxn ang="0">
                  <a:pos x="16497" y="21600"/>
                </a:cxn>
                <a:cxn ang="0">
                  <a:pos x="21600" y="10886"/>
                </a:cxn>
                <a:cxn ang="0">
                  <a:pos x="16483" y="28"/>
                </a:cxn>
                <a:cxn ang="0">
                  <a:pos x="0" y="0"/>
                </a:cxn>
              </a:cxnLst>
              <a:pathLst>
                <a:path w="21600" h="21600">
                  <a:moveTo>
                    <a:pt x="0" y="0"/>
                  </a:moveTo>
                  <a:lnTo>
                    <a:pt x="5030" y="10904"/>
                  </a:lnTo>
                  <a:lnTo>
                    <a:pt x="0" y="21600"/>
                  </a:lnTo>
                  <a:lnTo>
                    <a:pt x="16497" y="21600"/>
                  </a:lnTo>
                  <a:lnTo>
                    <a:pt x="21600" y="10886"/>
                  </a:lnTo>
                  <a:lnTo>
                    <a:pt x="1648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2" name="Shape 350"/>
            <p:cNvSpPr/>
            <p:nvPr/>
          </p:nvSpPr>
          <p:spPr>
            <a:xfrm>
              <a:off x="935280" y="766779"/>
              <a:ext cx="2924342" cy="11480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lIns="0" tIns="0" rIns="0" bIns="0" anchor="ctr"/>
            <a:lstStyle>
              <a:lvl1pPr>
                <a:defRPr sz="2000">
                  <a:solidFill>
                    <a:srgbClr val="FAF9FC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  <a:sym typeface="STIXGeneral-Bold"/>
                </a:rPr>
                <a:t>提 交</a:t>
              </a:r>
              <a:endParaRPr kumimoji="0" lang="id-ID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  <a:sym typeface="STIXGeneral-Bold"/>
              </a:endParaRPr>
            </a:p>
          </p:txBody>
        </p:sp>
      </p:grpSp>
      <p:grpSp>
        <p:nvGrpSpPr>
          <p:cNvPr id="28682" name="Group 357"/>
          <p:cNvGrpSpPr/>
          <p:nvPr/>
        </p:nvGrpSpPr>
        <p:grpSpPr>
          <a:xfrm>
            <a:off x="6308725" y="1131888"/>
            <a:ext cx="1647825" cy="1076325"/>
            <a:chOff x="0" y="0"/>
            <a:chExt cx="4392859" cy="2872248"/>
          </a:xfrm>
        </p:grpSpPr>
        <p:sp>
          <p:nvSpPr>
            <p:cNvPr id="28683" name="Shape 353"/>
            <p:cNvSpPr/>
            <p:nvPr/>
          </p:nvSpPr>
          <p:spPr>
            <a:xfrm>
              <a:off x="0" y="0"/>
              <a:ext cx="4392859" cy="2872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30" y="10904"/>
                </a:cxn>
                <a:cxn ang="0">
                  <a:pos x="0" y="21600"/>
                </a:cxn>
                <a:cxn ang="0">
                  <a:pos x="16497" y="21600"/>
                </a:cxn>
                <a:cxn ang="0">
                  <a:pos x="21600" y="10886"/>
                </a:cxn>
                <a:cxn ang="0">
                  <a:pos x="16483" y="28"/>
                </a:cxn>
                <a:cxn ang="0">
                  <a:pos x="0" y="0"/>
                </a:cxn>
              </a:cxnLst>
              <a:pathLst>
                <a:path w="21600" h="21600">
                  <a:moveTo>
                    <a:pt x="0" y="0"/>
                  </a:moveTo>
                  <a:lnTo>
                    <a:pt x="5030" y="10904"/>
                  </a:lnTo>
                  <a:lnTo>
                    <a:pt x="0" y="21600"/>
                  </a:lnTo>
                  <a:lnTo>
                    <a:pt x="16497" y="21600"/>
                  </a:lnTo>
                  <a:lnTo>
                    <a:pt x="21600" y="10886"/>
                  </a:lnTo>
                  <a:lnTo>
                    <a:pt x="1648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8684" name="Shape 355"/>
            <p:cNvSpPr/>
            <p:nvPr/>
          </p:nvSpPr>
          <p:spPr>
            <a:xfrm>
              <a:off x="802363" y="576064"/>
              <a:ext cx="3014432" cy="1536171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0" tIns="0" rIns="0" bIns="0" anchor="ctr"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STIXGeneral-Bold"/>
                </a:rPr>
                <a:t>计算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TIXGeneral-Bold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STIXGeneral-Bold"/>
                </a:rPr>
                <a:t>扣缴</a:t>
              </a:r>
              <a:endParaRPr lang="id-ID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TIXGeneral-Bold"/>
              </a:endParaRPr>
            </a:p>
          </p:txBody>
        </p:sp>
      </p:grpSp>
      <p:grpSp>
        <p:nvGrpSpPr>
          <p:cNvPr id="28685" name="Group 363"/>
          <p:cNvGrpSpPr/>
          <p:nvPr/>
        </p:nvGrpSpPr>
        <p:grpSpPr>
          <a:xfrm>
            <a:off x="1503363" y="2054225"/>
            <a:ext cx="319087" cy="319088"/>
            <a:chOff x="0" y="0"/>
            <a:chExt cx="850594" cy="850594"/>
          </a:xfrm>
        </p:grpSpPr>
        <p:sp>
          <p:nvSpPr>
            <p:cNvPr id="28686" name="Shape 361"/>
            <p:cNvSpPr/>
            <p:nvPr/>
          </p:nvSpPr>
          <p:spPr>
            <a:xfrm>
              <a:off x="0" y="0"/>
              <a:ext cx="850594" cy="850594"/>
            </a:xfrm>
            <a:custGeom>
              <a:avLst/>
              <a:gdLst/>
              <a:ahLst/>
              <a:cxnLst>
                <a:cxn ang="0">
                  <a:pos x="16796" y="2882"/>
                </a:cxn>
                <a:cxn ang="0">
                  <a:pos x="16796" y="16796"/>
                </a:cxn>
                <a:cxn ang="0">
                  <a:pos x="2882" y="16796"/>
                </a:cxn>
                <a:cxn ang="0">
                  <a:pos x="2882" y="2882"/>
                </a:cxn>
                <a:cxn ang="0">
                  <a:pos x="16796" y="2882"/>
                </a:cxn>
              </a:cxnLst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2"/>
            </a:solidFill>
            <a:ln w="50800" cap="flat" cmpd="sng">
              <a:solidFill>
                <a:srgbClr val="FBF9F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8687" name="Shape 362"/>
            <p:cNvSpPr/>
            <p:nvPr/>
          </p:nvSpPr>
          <p:spPr>
            <a:xfrm>
              <a:off x="311484" y="179076"/>
              <a:ext cx="227626" cy="49244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lIns="0" tIns="0" rIns="0" bIns="0" anchor="ctr">
              <a:spAutoFit/>
            </a:bodyPr>
            <a:p>
              <a:r>
                <a:rPr lang="en-US" altLang="zh-CN" sz="1200" dirty="0">
                  <a:solidFill>
                    <a:srgbClr val="000000"/>
                  </a:solidFill>
                  <a:latin typeface="Arial" panose="020B0604020202020204" pitchFamily="34" charset="0"/>
                  <a:ea typeface="Oxygen"/>
                  <a:sym typeface="Oxygen"/>
                </a:rPr>
                <a:t>1</a:t>
              </a:r>
              <a:endParaRPr lang="en-US" altLang="zh-CN" sz="1200" dirty="0">
                <a:solidFill>
                  <a:srgbClr val="000000"/>
                </a:solidFill>
                <a:latin typeface="Arial" panose="020B0604020202020204" pitchFamily="34" charset="0"/>
                <a:ea typeface="Oxygen"/>
                <a:sym typeface="Oxygen"/>
              </a:endParaRPr>
            </a:p>
          </p:txBody>
        </p:sp>
      </p:grpSp>
      <p:grpSp>
        <p:nvGrpSpPr>
          <p:cNvPr id="28688" name="Group 366"/>
          <p:cNvGrpSpPr/>
          <p:nvPr/>
        </p:nvGrpSpPr>
        <p:grpSpPr>
          <a:xfrm>
            <a:off x="3300413" y="2054225"/>
            <a:ext cx="319087" cy="319088"/>
            <a:chOff x="0" y="0"/>
            <a:chExt cx="850594" cy="850594"/>
          </a:xfrm>
        </p:grpSpPr>
        <p:sp>
          <p:nvSpPr>
            <p:cNvPr id="28689" name="Shape 364"/>
            <p:cNvSpPr/>
            <p:nvPr/>
          </p:nvSpPr>
          <p:spPr>
            <a:xfrm>
              <a:off x="0" y="0"/>
              <a:ext cx="850594" cy="850594"/>
            </a:xfrm>
            <a:custGeom>
              <a:avLst/>
              <a:gdLst/>
              <a:ahLst/>
              <a:cxnLst>
                <a:cxn ang="0">
                  <a:pos x="16796" y="2882"/>
                </a:cxn>
                <a:cxn ang="0">
                  <a:pos x="16796" y="16796"/>
                </a:cxn>
                <a:cxn ang="0">
                  <a:pos x="2882" y="16796"/>
                </a:cxn>
                <a:cxn ang="0">
                  <a:pos x="2882" y="2882"/>
                </a:cxn>
                <a:cxn ang="0">
                  <a:pos x="16796" y="2882"/>
                </a:cxn>
              </a:cxnLst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50800" cap="flat" cmpd="sng">
              <a:solidFill>
                <a:srgbClr val="FBF9F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8690" name="Shape 365"/>
            <p:cNvSpPr/>
            <p:nvPr/>
          </p:nvSpPr>
          <p:spPr>
            <a:xfrm>
              <a:off x="311484" y="179076"/>
              <a:ext cx="227626" cy="49244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lIns="0" tIns="0" rIns="0" bIns="0" anchor="ctr">
              <a:spAutoFit/>
            </a:bodyPr>
            <a:p>
              <a:r>
                <a:rPr lang="en-US" altLang="zh-CN" sz="1200" dirty="0">
                  <a:solidFill>
                    <a:schemeClr val="bg1"/>
                  </a:solidFill>
                  <a:latin typeface="Arial" panose="020B0604020202020204" pitchFamily="34" charset="0"/>
                  <a:ea typeface="Oxygen"/>
                  <a:sym typeface="Oxygen"/>
                </a:rPr>
                <a:t>2</a:t>
              </a:r>
              <a:endParaRPr lang="en-US" altLang="zh-CN" sz="1200" dirty="0">
                <a:solidFill>
                  <a:schemeClr val="bg1"/>
                </a:solidFill>
                <a:latin typeface="Arial" panose="020B0604020202020204" pitchFamily="34" charset="0"/>
                <a:ea typeface="Oxygen"/>
                <a:sym typeface="Oxygen"/>
              </a:endParaRPr>
            </a:p>
          </p:txBody>
        </p:sp>
      </p:grpSp>
      <p:grpSp>
        <p:nvGrpSpPr>
          <p:cNvPr id="28691" name="Group 369"/>
          <p:cNvGrpSpPr/>
          <p:nvPr/>
        </p:nvGrpSpPr>
        <p:grpSpPr>
          <a:xfrm>
            <a:off x="5100638" y="2054225"/>
            <a:ext cx="319087" cy="319088"/>
            <a:chOff x="0" y="0"/>
            <a:chExt cx="850594" cy="850594"/>
          </a:xfrm>
        </p:grpSpPr>
        <p:sp>
          <p:nvSpPr>
            <p:cNvPr id="28692" name="Shape 367"/>
            <p:cNvSpPr/>
            <p:nvPr/>
          </p:nvSpPr>
          <p:spPr>
            <a:xfrm>
              <a:off x="0" y="0"/>
              <a:ext cx="850594" cy="850594"/>
            </a:xfrm>
            <a:custGeom>
              <a:avLst/>
              <a:gdLst/>
              <a:ahLst/>
              <a:cxnLst>
                <a:cxn ang="0">
                  <a:pos x="16796" y="2882"/>
                </a:cxn>
                <a:cxn ang="0">
                  <a:pos x="16796" y="16796"/>
                </a:cxn>
                <a:cxn ang="0">
                  <a:pos x="2882" y="16796"/>
                </a:cxn>
                <a:cxn ang="0">
                  <a:pos x="2882" y="2882"/>
                </a:cxn>
                <a:cxn ang="0">
                  <a:pos x="16796" y="2882"/>
                </a:cxn>
              </a:cxnLst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2"/>
            </a:solidFill>
            <a:ln w="50800" cap="flat" cmpd="sng">
              <a:solidFill>
                <a:srgbClr val="FBF9F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8693" name="Shape 368"/>
            <p:cNvSpPr/>
            <p:nvPr/>
          </p:nvSpPr>
          <p:spPr>
            <a:xfrm>
              <a:off x="243825" y="114147"/>
              <a:ext cx="362944" cy="622301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0" tIns="0" rIns="0" bIns="0" anchor="ctr"/>
            <a:p>
              <a:r>
                <a:rPr lang="en-US" altLang="zh-CN" sz="1200" dirty="0">
                  <a:solidFill>
                    <a:srgbClr val="000000"/>
                  </a:solidFill>
                  <a:latin typeface="Arial" panose="020B0604020202020204" pitchFamily="34" charset="0"/>
                  <a:ea typeface="Oxygen"/>
                  <a:sym typeface="Oxygen"/>
                </a:rPr>
                <a:t>3</a:t>
              </a:r>
              <a:endParaRPr lang="en-US" altLang="zh-CN" sz="1200" dirty="0">
                <a:solidFill>
                  <a:srgbClr val="000000"/>
                </a:solidFill>
                <a:latin typeface="Arial" panose="020B0604020202020204" pitchFamily="34" charset="0"/>
                <a:ea typeface="Oxygen"/>
                <a:sym typeface="Oxygen"/>
              </a:endParaRPr>
            </a:p>
          </p:txBody>
        </p:sp>
      </p:grpSp>
      <p:grpSp>
        <p:nvGrpSpPr>
          <p:cNvPr id="28694" name="Group 372"/>
          <p:cNvGrpSpPr/>
          <p:nvPr/>
        </p:nvGrpSpPr>
        <p:grpSpPr>
          <a:xfrm>
            <a:off x="6973888" y="2054225"/>
            <a:ext cx="319087" cy="319088"/>
            <a:chOff x="0" y="0"/>
            <a:chExt cx="850594" cy="850594"/>
          </a:xfrm>
        </p:grpSpPr>
        <p:sp>
          <p:nvSpPr>
            <p:cNvPr id="28695" name="Shape 370"/>
            <p:cNvSpPr/>
            <p:nvPr/>
          </p:nvSpPr>
          <p:spPr>
            <a:xfrm>
              <a:off x="0" y="0"/>
              <a:ext cx="850594" cy="850594"/>
            </a:xfrm>
            <a:custGeom>
              <a:avLst/>
              <a:gdLst/>
              <a:ahLst/>
              <a:cxnLst>
                <a:cxn ang="0">
                  <a:pos x="16796" y="2882"/>
                </a:cxn>
                <a:cxn ang="0">
                  <a:pos x="16796" y="16796"/>
                </a:cxn>
                <a:cxn ang="0">
                  <a:pos x="2882" y="16796"/>
                </a:cxn>
                <a:cxn ang="0">
                  <a:pos x="2882" y="2882"/>
                </a:cxn>
                <a:cxn ang="0">
                  <a:pos x="16796" y="2882"/>
                </a:cxn>
              </a:cxnLst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50800" cap="flat" cmpd="sng">
              <a:solidFill>
                <a:srgbClr val="FBF9F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8696" name="Shape 371"/>
            <p:cNvSpPr/>
            <p:nvPr/>
          </p:nvSpPr>
          <p:spPr>
            <a:xfrm>
              <a:off x="311484" y="179076"/>
              <a:ext cx="227626" cy="49244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lIns="0" tIns="0" rIns="0" bIns="0" anchor="ctr">
              <a:spAutoFit/>
            </a:bodyPr>
            <a:p>
              <a:r>
                <a:rPr lang="en-US" altLang="zh-CN" sz="1200" dirty="0">
                  <a:solidFill>
                    <a:schemeClr val="bg1"/>
                  </a:solidFill>
                  <a:latin typeface="Arial" panose="020B0604020202020204" pitchFamily="34" charset="0"/>
                  <a:ea typeface="Oxygen"/>
                  <a:sym typeface="Oxygen"/>
                </a:rPr>
                <a:t>4</a:t>
              </a:r>
              <a:endParaRPr lang="en-US" altLang="zh-CN" sz="1200" dirty="0">
                <a:solidFill>
                  <a:schemeClr val="bg1"/>
                </a:solidFill>
                <a:latin typeface="Arial" panose="020B0604020202020204" pitchFamily="34" charset="0"/>
                <a:ea typeface="Oxygen"/>
                <a:sym typeface="Oxygen"/>
              </a:endParaRPr>
            </a:p>
          </p:txBody>
        </p:sp>
      </p:grpSp>
      <p:sp>
        <p:nvSpPr>
          <p:cNvPr id="28700" name="Shape 1794"/>
          <p:cNvSpPr/>
          <p:nvPr/>
        </p:nvSpPr>
        <p:spPr>
          <a:xfrm>
            <a:off x="1133793" y="3204210"/>
            <a:ext cx="4168775" cy="44291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8701" name="Text Placeholder 3"/>
          <p:cNvSpPr txBox="1"/>
          <p:nvPr/>
        </p:nvSpPr>
        <p:spPr>
          <a:xfrm>
            <a:off x="743268" y="3272473"/>
            <a:ext cx="4951412" cy="306387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远程办税端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—APP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专项附加扣除政策的操作方法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63" name="L 形 62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4" name="L 形 63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5" name="L 形 64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6" name="直接连接符 65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椭圆 4"/>
          <p:cNvSpPr/>
          <p:nvPr/>
        </p:nvSpPr>
        <p:spPr>
          <a:xfrm>
            <a:off x="6078538" y="2663825"/>
            <a:ext cx="2238375" cy="2236788"/>
          </a:xfrm>
          <a:custGeom>
            <a:avLst/>
            <a:gdLst/>
            <a:ahLst/>
            <a:cxnLst/>
            <a:rect l="l" t="t" r="r" b="b"/>
            <a:pathLst>
              <a:path w="2473262" h="2473262">
                <a:moveTo>
                  <a:pt x="1236631" y="235688"/>
                </a:moveTo>
                <a:cubicBezTo>
                  <a:pt x="683825" y="235688"/>
                  <a:pt x="235688" y="683825"/>
                  <a:pt x="235688" y="1236631"/>
                </a:cubicBezTo>
                <a:cubicBezTo>
                  <a:pt x="235688" y="1789437"/>
                  <a:pt x="683825" y="2237574"/>
                  <a:pt x="1236631" y="2237574"/>
                </a:cubicBezTo>
                <a:cubicBezTo>
                  <a:pt x="1789437" y="2237574"/>
                  <a:pt x="2237574" y="1789437"/>
                  <a:pt x="2237574" y="1236631"/>
                </a:cubicBezTo>
                <a:cubicBezTo>
                  <a:pt x="2237574" y="683825"/>
                  <a:pt x="1789437" y="235688"/>
                  <a:pt x="1236631" y="235688"/>
                </a:cubicBezTo>
                <a:close/>
                <a:moveTo>
                  <a:pt x="1236631" y="0"/>
                </a:moveTo>
                <a:cubicBezTo>
                  <a:pt x="1919603" y="0"/>
                  <a:pt x="2473262" y="553659"/>
                  <a:pt x="2473262" y="1236631"/>
                </a:cubicBezTo>
                <a:cubicBezTo>
                  <a:pt x="2473262" y="1919603"/>
                  <a:pt x="1919603" y="2473262"/>
                  <a:pt x="1236631" y="2473262"/>
                </a:cubicBezTo>
                <a:cubicBezTo>
                  <a:pt x="553659" y="2473262"/>
                  <a:pt x="0" y="1919603"/>
                  <a:pt x="0" y="1236631"/>
                </a:cubicBezTo>
                <a:cubicBezTo>
                  <a:pt x="0" y="553659"/>
                  <a:pt x="553659" y="0"/>
                  <a:pt x="123663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0" name="椭圆 69"/>
          <p:cNvSpPr/>
          <p:nvPr/>
        </p:nvSpPr>
        <p:spPr>
          <a:xfrm>
            <a:off x="6261100" y="2846388"/>
            <a:ext cx="1873250" cy="187166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712" name="Shape 340"/>
          <p:cNvSpPr/>
          <p:nvPr/>
        </p:nvSpPr>
        <p:spPr>
          <a:xfrm>
            <a:off x="6554788" y="3373438"/>
            <a:ext cx="1401762" cy="71120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TIXGeneral-Bold"/>
              </a:rPr>
              <a:t>个人所得税扣缴客户端</a:t>
            </a:r>
            <a:endParaRPr lang="id-ID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STIXGeneral-Bold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9387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填写电子模板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038" name="矩形 2"/>
          <p:cNvSpPr/>
          <p:nvPr/>
        </p:nvSpPr>
        <p:spPr>
          <a:xfrm>
            <a:off x="1141413" y="1949450"/>
            <a:ext cx="6861175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b="1" dirty="0">
                <a:solidFill>
                  <a:srgbClr val="005DA2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不涉及大病医疗专项附加扣除采集！</a:t>
            </a:r>
            <a:endParaRPr lang="zh-CN" altLang="zh-CN" b="1" dirty="0">
              <a:solidFill>
                <a:srgbClr val="005DA2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58023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获取远程办税端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061" name="Shape 1794"/>
          <p:cNvSpPr/>
          <p:nvPr/>
        </p:nvSpPr>
        <p:spPr>
          <a:xfrm>
            <a:off x="1187450" y="830263"/>
            <a:ext cx="2284413" cy="44291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5062" name="Text Placeholder 3"/>
          <p:cNvSpPr txBox="1"/>
          <p:nvPr/>
        </p:nvSpPr>
        <p:spPr>
          <a:xfrm>
            <a:off x="993775" y="898525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远程办税端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720725" y="1463675"/>
            <a:ext cx="7739063" cy="1684338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064" name="TextBox 21"/>
          <p:cNvSpPr txBox="1"/>
          <p:nvPr/>
        </p:nvSpPr>
        <p:spPr>
          <a:xfrm>
            <a:off x="936625" y="1712913"/>
            <a:ext cx="7235825" cy="88455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pPr indent="457200" algn="just">
              <a:lnSpc>
                <a:spcPct val="120000"/>
              </a:lnSpc>
            </a:pP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日正式发布远程办税端：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国家税务总局发布的手机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APP“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个人所得税”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矩形 93"/>
          <p:cNvSpPr/>
          <p:nvPr/>
        </p:nvSpPr>
        <p:spPr>
          <a:xfrm>
            <a:off x="684213" y="1419225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矩形 93"/>
          <p:cNvSpPr/>
          <p:nvPr/>
        </p:nvSpPr>
        <p:spPr>
          <a:xfrm rot="10800000">
            <a:off x="8223250" y="2932113"/>
            <a:ext cx="288925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5069" name="图片 21" descr="f743519cbe24e16d1a55d663840f36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37940" y="2932113"/>
            <a:ext cx="1689100" cy="20970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Tm="0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——APP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端填写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086" name="Shape 1794"/>
          <p:cNvSpPr/>
          <p:nvPr/>
        </p:nvSpPr>
        <p:spPr>
          <a:xfrm>
            <a:off x="792163" y="823913"/>
            <a:ext cx="2284412" cy="4413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6087" name="Text Placeholder 3"/>
          <p:cNvSpPr txBox="1"/>
          <p:nvPr/>
        </p:nvSpPr>
        <p:spPr>
          <a:xfrm>
            <a:off x="561975" y="898525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远程办税端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——APP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6088" name="图片 2" descr="说明: C:\Users\y\Desktop\APP截图\01\微信图片_20181121222239.png微信图片_2018112122223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475" y="1470025"/>
            <a:ext cx="1800225" cy="351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089" name="图片 24" descr="说明: 2"/>
          <p:cNvPicPr>
            <a:picLocks noChangeAspect="1"/>
          </p:cNvPicPr>
          <p:nvPr/>
        </p:nvPicPr>
        <p:blipFill>
          <a:blip r:embed="rId2"/>
          <a:srcRect b="14626"/>
          <a:stretch>
            <a:fillRect/>
          </a:stretch>
        </p:blipFill>
        <p:spPr>
          <a:xfrm>
            <a:off x="2524125" y="1471613"/>
            <a:ext cx="1838325" cy="3617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090" name="图片 27" descr="说明: 15"/>
          <p:cNvPicPr>
            <a:picLocks noChangeAspect="1"/>
          </p:cNvPicPr>
          <p:nvPr/>
        </p:nvPicPr>
        <p:blipFill>
          <a:blip r:embed="rId3"/>
          <a:srcRect b="31622"/>
          <a:stretch>
            <a:fillRect/>
          </a:stretch>
        </p:blipFill>
        <p:spPr>
          <a:xfrm>
            <a:off x="4749800" y="1471613"/>
            <a:ext cx="1871663" cy="3617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091" name="图片 31" descr="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7375" y="1470025"/>
            <a:ext cx="2003425" cy="3619500"/>
          </a:xfrm>
          <a:prstGeom prst="rect">
            <a:avLst/>
          </a:prstGeom>
          <a:noFill/>
          <a:ln w="9525" cap="flat" cmpd="sng">
            <a:solidFill>
              <a:srgbClr val="BFBFBF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34" name="矩形 33"/>
          <p:cNvSpPr/>
          <p:nvPr/>
        </p:nvSpPr>
        <p:spPr>
          <a:xfrm>
            <a:off x="731838" y="3402013"/>
            <a:ext cx="644525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3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093" name="矩形 7"/>
          <p:cNvSpPr/>
          <p:nvPr/>
        </p:nvSpPr>
        <p:spPr>
          <a:xfrm>
            <a:off x="6443663" y="908050"/>
            <a:ext cx="1801812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b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以子女教育为例</a:t>
            </a:r>
            <a:endParaRPr lang="zh-CN" altLang="en-US" b="1" dirty="0">
              <a:solidFill>
                <a:srgbClr val="005DA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5299075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远程办税端提交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110" name="Shape 1794"/>
          <p:cNvSpPr/>
          <p:nvPr/>
        </p:nvSpPr>
        <p:spPr>
          <a:xfrm>
            <a:off x="792163" y="823913"/>
            <a:ext cx="2284412" cy="4413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7111" name="Text Placeholder 3"/>
          <p:cNvSpPr txBox="1"/>
          <p:nvPr/>
        </p:nvSpPr>
        <p:spPr>
          <a:xfrm>
            <a:off x="561975" y="898525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远程办税端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单位扣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720725" y="1866900"/>
            <a:ext cx="7739063" cy="207327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113" name="TextBox 11"/>
          <p:cNvSpPr txBox="1"/>
          <p:nvPr/>
        </p:nvSpPr>
        <p:spPr>
          <a:xfrm>
            <a:off x="971550" y="2046288"/>
            <a:ext cx="7226300" cy="14541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通过远程办税端直接向税务机关提交信息，但仍希望在扣缴单位办理专项附加扣除的。这时，税务机关将根据纳税人的选择，把专项附加扣除相关信息全量推送至单位，单位在使用扣缴端软件时，在“专项附加扣除信息采集”模块，选择需要同步的专项扣除项目，点击更新，即可以获取员工已经报送的专项附加扣除信息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4" name="矩形 93"/>
          <p:cNvSpPr/>
          <p:nvPr/>
        </p:nvSpPr>
        <p:spPr>
          <a:xfrm>
            <a:off x="684213" y="1822450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93"/>
          <p:cNvSpPr/>
          <p:nvPr/>
        </p:nvSpPr>
        <p:spPr>
          <a:xfrm rot="10800000">
            <a:off x="8243888" y="3724275"/>
            <a:ext cx="288925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6307138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计算扣缴税款并进行申报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圆角矩形 10"/>
          <p:cNvSpPr/>
          <p:nvPr/>
        </p:nvSpPr>
        <p:spPr>
          <a:xfrm>
            <a:off x="720725" y="1463675"/>
            <a:ext cx="7739063" cy="241617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8135" name="TextBox 11"/>
          <p:cNvSpPr txBox="1"/>
          <p:nvPr/>
        </p:nvSpPr>
        <p:spPr>
          <a:xfrm>
            <a:off x="971550" y="1736725"/>
            <a:ext cx="7226300" cy="117983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扣缴单位根据大家提交的专项附加扣除信息，按月计算应预扣预缴的税款，向税务机关办理全员全额纳税申报。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r>
              <a:rPr lang="zh-CN" altLang="zh-CN" sz="1600" b="1" dirty="0">
                <a:latin typeface="Calibri" panose="020F0502020204030204" pitchFamily="34" charset="0"/>
                <a:ea typeface="宋体" panose="02010600030101010101" pitchFamily="2" charset="-122"/>
              </a:rPr>
              <a:t>需要再次提醒大家的是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，如果选择在单位按月享受专项附加扣除政策，是不包括大病医疗扣除的。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4" name="矩形 93"/>
          <p:cNvSpPr/>
          <p:nvPr/>
        </p:nvSpPr>
        <p:spPr>
          <a:xfrm>
            <a:off x="684213" y="1419225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93"/>
          <p:cNvSpPr/>
          <p:nvPr/>
        </p:nvSpPr>
        <p:spPr>
          <a:xfrm rot="10800000">
            <a:off x="8223250" y="3681413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5875338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税款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计算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居民个人综合所得预扣预缴税款的计算方法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圆角矩形 27"/>
          <p:cNvSpPr/>
          <p:nvPr/>
        </p:nvSpPr>
        <p:spPr>
          <a:xfrm>
            <a:off x="720725" y="1492250"/>
            <a:ext cx="7739063" cy="3119438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矩形 93"/>
          <p:cNvSpPr/>
          <p:nvPr/>
        </p:nvSpPr>
        <p:spPr>
          <a:xfrm>
            <a:off x="684213" y="1419225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矩形 93"/>
          <p:cNvSpPr/>
          <p:nvPr/>
        </p:nvSpPr>
        <p:spPr>
          <a:xfrm rot="10800000">
            <a:off x="8202613" y="4387850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2473" name="Shape 1794"/>
          <p:cNvSpPr/>
          <p:nvPr/>
        </p:nvSpPr>
        <p:spPr>
          <a:xfrm>
            <a:off x="755650" y="823913"/>
            <a:ext cx="2843213" cy="4413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2474" name="Text Placeholder 3"/>
          <p:cNvSpPr txBox="1"/>
          <p:nvPr/>
        </p:nvSpPr>
        <p:spPr>
          <a:xfrm>
            <a:off x="561975" y="898525"/>
            <a:ext cx="3217863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专项附加扣除的计算方法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475" name="TextBox 32"/>
          <p:cNvSpPr txBox="1"/>
          <p:nvPr/>
        </p:nvSpPr>
        <p:spPr>
          <a:xfrm>
            <a:off x="971550" y="1657350"/>
            <a:ext cx="7226300" cy="26543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pPr indent="457200" algn="just">
              <a:lnSpc>
                <a:spcPct val="120000"/>
              </a:lnSpc>
            </a:pP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例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：如老员工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月份向单位首次报送其正在上幼儿园的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4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岁女儿相关信息。则当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月份该员工可在本单位发工资时扣除子女教育支出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/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×3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个月）。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例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：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如果该员工女儿在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月份刚满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周岁，则可以扣除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的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子女教育支出支出仅为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/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×1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个月）。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-19050" y="7938"/>
            <a:ext cx="9144000" cy="317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6802" name="Rectangle 3"/>
          <p:cNvSpPr txBox="1"/>
          <p:nvPr/>
        </p:nvSpPr>
        <p:spPr>
          <a:xfrm>
            <a:off x="2022475" y="1852613"/>
            <a:ext cx="5141913" cy="50323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ctr"/>
            <a:r>
              <a:rPr lang="zh-CN" altLang="en-US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       谢</a:t>
            </a:r>
            <a:endParaRPr lang="zh-CN" altLang="en-US" sz="4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6803" name="组合 48"/>
          <p:cNvGrpSpPr/>
          <p:nvPr/>
        </p:nvGrpSpPr>
        <p:grpSpPr>
          <a:xfrm>
            <a:off x="8632825" y="4621213"/>
            <a:ext cx="431800" cy="431800"/>
            <a:chOff x="6084168" y="1274820"/>
            <a:chExt cx="432048" cy="432834"/>
          </a:xfrm>
        </p:grpSpPr>
        <p:sp>
          <p:nvSpPr>
            <p:cNvPr id="76804" name="椭圆 22"/>
            <p:cNvSpPr/>
            <p:nvPr/>
          </p:nvSpPr>
          <p:spPr>
            <a:xfrm>
              <a:off x="6084168" y="1274820"/>
              <a:ext cx="432048" cy="432834"/>
            </a:xfrm>
            <a:prstGeom prst="ellipse">
              <a:avLst/>
            </a:prstGeom>
            <a:solidFill>
              <a:srgbClr val="92D050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6805" name="Freeform 59"/>
            <p:cNvSpPr/>
            <p:nvPr/>
          </p:nvSpPr>
          <p:spPr>
            <a:xfrm>
              <a:off x="6180302" y="1365898"/>
              <a:ext cx="239780" cy="250679"/>
            </a:xfrm>
            <a:custGeom>
              <a:avLst/>
              <a:gdLst/>
              <a:ahLst/>
              <a:cxnLst>
                <a:cxn ang="0">
                  <a:pos x="566" y="523"/>
                </a:cxn>
                <a:cxn ang="0">
                  <a:pos x="474" y="608"/>
                </a:cxn>
                <a:cxn ang="0">
                  <a:pos x="417" y="558"/>
                </a:cxn>
                <a:cxn ang="0">
                  <a:pos x="439" y="509"/>
                </a:cxn>
                <a:cxn ang="0">
                  <a:pos x="474" y="537"/>
                </a:cxn>
                <a:cxn ang="0">
                  <a:pos x="552" y="474"/>
                </a:cxn>
                <a:cxn ang="0">
                  <a:pos x="566" y="523"/>
                </a:cxn>
                <a:cxn ang="0">
                  <a:pos x="474" y="495"/>
                </a:cxn>
                <a:cxn ang="0">
                  <a:pos x="382" y="537"/>
                </a:cxn>
                <a:cxn ang="0">
                  <a:pos x="424" y="608"/>
                </a:cxn>
                <a:cxn ang="0">
                  <a:pos x="0" y="580"/>
                </a:cxn>
                <a:cxn ang="0">
                  <a:pos x="29" y="56"/>
                </a:cxn>
                <a:cxn ang="0">
                  <a:pos x="78" y="85"/>
                </a:cxn>
                <a:cxn ang="0">
                  <a:pos x="191" y="85"/>
                </a:cxn>
                <a:cxn ang="0">
                  <a:pos x="219" y="56"/>
                </a:cxn>
                <a:cxn ang="0">
                  <a:pos x="276" y="141"/>
                </a:cxn>
                <a:cxn ang="0">
                  <a:pos x="333" y="56"/>
                </a:cxn>
                <a:cxn ang="0">
                  <a:pos x="361" y="85"/>
                </a:cxn>
                <a:cxn ang="0">
                  <a:pos x="474" y="85"/>
                </a:cxn>
                <a:cxn ang="0">
                  <a:pos x="523" y="56"/>
                </a:cxn>
                <a:cxn ang="0">
                  <a:pos x="552" y="445"/>
                </a:cxn>
                <a:cxn ang="0">
                  <a:pos x="474" y="495"/>
                </a:cxn>
                <a:cxn ang="0">
                  <a:pos x="78" y="488"/>
                </a:cxn>
                <a:cxn ang="0">
                  <a:pos x="283" y="509"/>
                </a:cxn>
                <a:cxn ang="0">
                  <a:pos x="283" y="467"/>
                </a:cxn>
                <a:cxn ang="0">
                  <a:pos x="78" y="488"/>
                </a:cxn>
                <a:cxn ang="0">
                  <a:pos x="446" y="219"/>
                </a:cxn>
                <a:cxn ang="0">
                  <a:pos x="78" y="247"/>
                </a:cxn>
                <a:cxn ang="0">
                  <a:pos x="446" y="276"/>
                </a:cxn>
                <a:cxn ang="0">
                  <a:pos x="446" y="219"/>
                </a:cxn>
                <a:cxn ang="0">
                  <a:pos x="446" y="339"/>
                </a:cxn>
                <a:cxn ang="0">
                  <a:pos x="226" y="339"/>
                </a:cxn>
                <a:cxn ang="0">
                  <a:pos x="78" y="367"/>
                </a:cxn>
                <a:cxn ang="0">
                  <a:pos x="226" y="396"/>
                </a:cxn>
                <a:cxn ang="0">
                  <a:pos x="446" y="396"/>
                </a:cxn>
                <a:cxn ang="0">
                  <a:pos x="446" y="339"/>
                </a:cxn>
                <a:cxn ang="0">
                  <a:pos x="417" y="113"/>
                </a:cxn>
                <a:cxn ang="0">
                  <a:pos x="389" y="28"/>
                </a:cxn>
                <a:cxn ang="0">
                  <a:pos x="446" y="28"/>
                </a:cxn>
                <a:cxn ang="0">
                  <a:pos x="417" y="113"/>
                </a:cxn>
                <a:cxn ang="0">
                  <a:pos x="276" y="113"/>
                </a:cxn>
                <a:cxn ang="0">
                  <a:pos x="248" y="28"/>
                </a:cxn>
                <a:cxn ang="0">
                  <a:pos x="304" y="28"/>
                </a:cxn>
                <a:cxn ang="0">
                  <a:pos x="276" y="113"/>
                </a:cxn>
                <a:cxn ang="0">
                  <a:pos x="135" y="113"/>
                </a:cxn>
                <a:cxn ang="0">
                  <a:pos x="106" y="28"/>
                </a:cxn>
                <a:cxn ang="0">
                  <a:pos x="163" y="28"/>
                </a:cxn>
                <a:cxn ang="0">
                  <a:pos x="135" y="113"/>
                </a:cxn>
              </a:cxnLst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6806" name="组合 51"/>
          <p:cNvGrpSpPr/>
          <p:nvPr/>
        </p:nvGrpSpPr>
        <p:grpSpPr>
          <a:xfrm>
            <a:off x="7337425" y="4621213"/>
            <a:ext cx="431800" cy="431800"/>
            <a:chOff x="4788024" y="1275213"/>
            <a:chExt cx="432048" cy="432048"/>
          </a:xfrm>
        </p:grpSpPr>
        <p:sp>
          <p:nvSpPr>
            <p:cNvPr id="76807" name="椭圆 65"/>
            <p:cNvSpPr/>
            <p:nvPr/>
          </p:nvSpPr>
          <p:spPr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6808" name="Freeform 110"/>
            <p:cNvSpPr/>
            <p:nvPr/>
          </p:nvSpPr>
          <p:spPr>
            <a:xfrm>
              <a:off x="4891102" y="1366806"/>
              <a:ext cx="250679" cy="248862"/>
            </a:xfrm>
            <a:custGeom>
              <a:avLst/>
              <a:gdLst/>
              <a:ahLst/>
              <a:cxnLst>
                <a:cxn ang="0">
                  <a:pos x="608" y="544"/>
                </a:cxn>
                <a:cxn ang="0">
                  <a:pos x="608" y="544"/>
                </a:cxn>
                <a:cxn ang="0">
                  <a:pos x="551" y="601"/>
                </a:cxn>
                <a:cxn ang="0">
                  <a:pos x="509" y="587"/>
                </a:cxn>
                <a:cxn ang="0">
                  <a:pos x="346" y="417"/>
                </a:cxn>
                <a:cxn ang="0">
                  <a:pos x="226" y="453"/>
                </a:cxn>
                <a:cxn ang="0">
                  <a:pos x="0" y="226"/>
                </a:cxn>
                <a:cxn ang="0">
                  <a:pos x="226" y="0"/>
                </a:cxn>
                <a:cxn ang="0">
                  <a:pos x="452" y="226"/>
                </a:cxn>
                <a:cxn ang="0">
                  <a:pos x="424" y="340"/>
                </a:cxn>
                <a:cxn ang="0">
                  <a:pos x="587" y="502"/>
                </a:cxn>
                <a:cxn ang="0">
                  <a:pos x="608" y="544"/>
                </a:cxn>
                <a:cxn ang="0">
                  <a:pos x="226" y="57"/>
                </a:cxn>
                <a:cxn ang="0">
                  <a:pos x="226" y="57"/>
                </a:cxn>
                <a:cxn ang="0">
                  <a:pos x="56" y="226"/>
                </a:cxn>
                <a:cxn ang="0">
                  <a:pos x="226" y="396"/>
                </a:cxn>
                <a:cxn ang="0">
                  <a:pos x="396" y="226"/>
                </a:cxn>
                <a:cxn ang="0">
                  <a:pos x="226" y="57"/>
                </a:cxn>
                <a:cxn ang="0">
                  <a:pos x="325" y="255"/>
                </a:cxn>
                <a:cxn ang="0">
                  <a:pos x="325" y="255"/>
                </a:cxn>
                <a:cxn ang="0">
                  <a:pos x="254" y="255"/>
                </a:cxn>
                <a:cxn ang="0">
                  <a:pos x="254" y="318"/>
                </a:cxn>
                <a:cxn ang="0">
                  <a:pos x="226" y="347"/>
                </a:cxn>
                <a:cxn ang="0">
                  <a:pos x="198" y="318"/>
                </a:cxn>
                <a:cxn ang="0">
                  <a:pos x="198" y="255"/>
                </a:cxn>
                <a:cxn ang="0">
                  <a:pos x="134" y="255"/>
                </a:cxn>
                <a:cxn ang="0">
                  <a:pos x="106" y="226"/>
                </a:cxn>
                <a:cxn ang="0">
                  <a:pos x="134" y="198"/>
                </a:cxn>
                <a:cxn ang="0">
                  <a:pos x="198" y="198"/>
                </a:cxn>
                <a:cxn ang="0">
                  <a:pos x="198" y="127"/>
                </a:cxn>
                <a:cxn ang="0">
                  <a:pos x="226" y="99"/>
                </a:cxn>
                <a:cxn ang="0">
                  <a:pos x="254" y="127"/>
                </a:cxn>
                <a:cxn ang="0">
                  <a:pos x="254" y="198"/>
                </a:cxn>
                <a:cxn ang="0">
                  <a:pos x="325" y="198"/>
                </a:cxn>
                <a:cxn ang="0">
                  <a:pos x="353" y="226"/>
                </a:cxn>
                <a:cxn ang="0">
                  <a:pos x="325" y="255"/>
                </a:cxn>
              </a:cxnLst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6809" name="组合 54"/>
          <p:cNvGrpSpPr/>
          <p:nvPr/>
        </p:nvGrpSpPr>
        <p:grpSpPr>
          <a:xfrm>
            <a:off x="7985125" y="4621213"/>
            <a:ext cx="433388" cy="431800"/>
            <a:chOff x="5436096" y="1274820"/>
            <a:chExt cx="432833" cy="432834"/>
          </a:xfrm>
        </p:grpSpPr>
        <p:sp>
          <p:nvSpPr>
            <p:cNvPr id="56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6811" name="Freeform 16"/>
            <p:cNvSpPr/>
            <p:nvPr/>
          </p:nvSpPr>
          <p:spPr>
            <a:xfrm>
              <a:off x="5554420" y="1377705"/>
              <a:ext cx="196183" cy="227065"/>
            </a:xfrm>
            <a:custGeom>
              <a:avLst/>
              <a:gdLst/>
              <a:ahLst/>
              <a:cxnLst>
                <a:cxn ang="0">
                  <a:pos x="446" y="551"/>
                </a:cxn>
                <a:cxn ang="0">
                  <a:pos x="446" y="551"/>
                </a:cxn>
                <a:cxn ang="0">
                  <a:pos x="417" y="551"/>
                </a:cxn>
                <a:cxn ang="0">
                  <a:pos x="417" y="0"/>
                </a:cxn>
                <a:cxn ang="0">
                  <a:pos x="446" y="0"/>
                </a:cxn>
                <a:cxn ang="0">
                  <a:pos x="474" y="28"/>
                </a:cxn>
                <a:cxn ang="0">
                  <a:pos x="474" y="523"/>
                </a:cxn>
                <a:cxn ang="0">
                  <a:pos x="446" y="551"/>
                </a:cxn>
                <a:cxn ang="0">
                  <a:pos x="57" y="523"/>
                </a:cxn>
                <a:cxn ang="0">
                  <a:pos x="57" y="523"/>
                </a:cxn>
                <a:cxn ang="0">
                  <a:pos x="57" y="495"/>
                </a:cxn>
                <a:cxn ang="0">
                  <a:pos x="106" y="495"/>
                </a:cxn>
                <a:cxn ang="0">
                  <a:pos x="163" y="438"/>
                </a:cxn>
                <a:cxn ang="0">
                  <a:pos x="106" y="381"/>
                </a:cxn>
                <a:cxn ang="0">
                  <a:pos x="57" y="381"/>
                </a:cxn>
                <a:cxn ang="0">
                  <a:pos x="57" y="332"/>
                </a:cxn>
                <a:cxn ang="0">
                  <a:pos x="106" y="332"/>
                </a:cxn>
                <a:cxn ang="0">
                  <a:pos x="163" y="275"/>
                </a:cxn>
                <a:cxn ang="0">
                  <a:pos x="106" y="219"/>
                </a:cxn>
                <a:cxn ang="0">
                  <a:pos x="57" y="219"/>
                </a:cxn>
                <a:cxn ang="0">
                  <a:pos x="57" y="169"/>
                </a:cxn>
                <a:cxn ang="0">
                  <a:pos x="106" y="169"/>
                </a:cxn>
                <a:cxn ang="0">
                  <a:pos x="163" y="113"/>
                </a:cxn>
                <a:cxn ang="0">
                  <a:pos x="106" y="56"/>
                </a:cxn>
                <a:cxn ang="0">
                  <a:pos x="57" y="56"/>
                </a:cxn>
                <a:cxn ang="0">
                  <a:pos x="57" y="28"/>
                </a:cxn>
                <a:cxn ang="0">
                  <a:pos x="85" y="0"/>
                </a:cxn>
                <a:cxn ang="0">
                  <a:pos x="389" y="0"/>
                </a:cxn>
                <a:cxn ang="0">
                  <a:pos x="389" y="551"/>
                </a:cxn>
                <a:cxn ang="0">
                  <a:pos x="85" y="551"/>
                </a:cxn>
                <a:cxn ang="0">
                  <a:pos x="57" y="523"/>
                </a:cxn>
                <a:cxn ang="0">
                  <a:pos x="135" y="113"/>
                </a:cxn>
                <a:cxn ang="0">
                  <a:pos x="135" y="113"/>
                </a:cxn>
                <a:cxn ang="0">
                  <a:pos x="106" y="141"/>
                </a:cxn>
                <a:cxn ang="0">
                  <a:pos x="29" y="141"/>
                </a:cxn>
                <a:cxn ang="0">
                  <a:pos x="0" y="113"/>
                </a:cxn>
                <a:cxn ang="0">
                  <a:pos x="29" y="85"/>
                </a:cxn>
                <a:cxn ang="0">
                  <a:pos x="106" y="85"/>
                </a:cxn>
                <a:cxn ang="0">
                  <a:pos x="135" y="113"/>
                </a:cxn>
                <a:cxn ang="0">
                  <a:pos x="29" y="247"/>
                </a:cxn>
                <a:cxn ang="0">
                  <a:pos x="29" y="247"/>
                </a:cxn>
                <a:cxn ang="0">
                  <a:pos x="106" y="247"/>
                </a:cxn>
                <a:cxn ang="0">
                  <a:pos x="135" y="275"/>
                </a:cxn>
                <a:cxn ang="0">
                  <a:pos x="106" y="304"/>
                </a:cxn>
                <a:cxn ang="0">
                  <a:pos x="29" y="304"/>
                </a:cxn>
                <a:cxn ang="0">
                  <a:pos x="0" y="275"/>
                </a:cxn>
                <a:cxn ang="0">
                  <a:pos x="29" y="247"/>
                </a:cxn>
                <a:cxn ang="0">
                  <a:pos x="29" y="410"/>
                </a:cxn>
                <a:cxn ang="0">
                  <a:pos x="29" y="410"/>
                </a:cxn>
                <a:cxn ang="0">
                  <a:pos x="106" y="410"/>
                </a:cxn>
                <a:cxn ang="0">
                  <a:pos x="135" y="438"/>
                </a:cxn>
                <a:cxn ang="0">
                  <a:pos x="106" y="466"/>
                </a:cxn>
                <a:cxn ang="0">
                  <a:pos x="29" y="466"/>
                </a:cxn>
                <a:cxn ang="0">
                  <a:pos x="0" y="438"/>
                </a:cxn>
                <a:cxn ang="0">
                  <a:pos x="29" y="410"/>
                </a:cxn>
              </a:cxnLst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6812" name="组合 57"/>
          <p:cNvGrpSpPr/>
          <p:nvPr/>
        </p:nvGrpSpPr>
        <p:grpSpPr>
          <a:xfrm>
            <a:off x="6040438" y="4621213"/>
            <a:ext cx="433387" cy="431800"/>
            <a:chOff x="3491880" y="1274820"/>
            <a:chExt cx="432833" cy="432834"/>
          </a:xfrm>
        </p:grpSpPr>
        <p:sp>
          <p:nvSpPr>
            <p:cNvPr id="76813" name="椭圆 16"/>
            <p:cNvSpPr/>
            <p:nvPr/>
          </p:nvSpPr>
          <p:spPr>
            <a:xfrm>
              <a:off x="3491880" y="1274820"/>
              <a:ext cx="432833" cy="43283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6814" name="Freeform 75"/>
            <p:cNvSpPr/>
            <p:nvPr/>
          </p:nvSpPr>
          <p:spPr>
            <a:xfrm>
              <a:off x="3583864" y="1385879"/>
              <a:ext cx="248863" cy="210716"/>
            </a:xfrm>
            <a:custGeom>
              <a:avLst/>
              <a:gdLst/>
              <a:ahLst/>
              <a:cxnLst>
                <a:cxn ang="0">
                  <a:pos x="572" y="509"/>
                </a:cxn>
                <a:cxn ang="0">
                  <a:pos x="572" y="509"/>
                </a:cxn>
                <a:cxn ang="0">
                  <a:pos x="28" y="509"/>
                </a:cxn>
                <a:cxn ang="0">
                  <a:pos x="0" y="481"/>
                </a:cxn>
                <a:cxn ang="0">
                  <a:pos x="0" y="28"/>
                </a:cxn>
                <a:cxn ang="0">
                  <a:pos x="28" y="0"/>
                </a:cxn>
                <a:cxn ang="0">
                  <a:pos x="56" y="28"/>
                </a:cxn>
                <a:cxn ang="0">
                  <a:pos x="56" y="389"/>
                </a:cxn>
                <a:cxn ang="0">
                  <a:pos x="56" y="452"/>
                </a:cxn>
                <a:cxn ang="0">
                  <a:pos x="572" y="452"/>
                </a:cxn>
                <a:cxn ang="0">
                  <a:pos x="601" y="481"/>
                </a:cxn>
                <a:cxn ang="0">
                  <a:pos x="572" y="509"/>
                </a:cxn>
                <a:cxn ang="0">
                  <a:pos x="509" y="424"/>
                </a:cxn>
                <a:cxn ang="0">
                  <a:pos x="509" y="424"/>
                </a:cxn>
                <a:cxn ang="0">
                  <a:pos x="452" y="424"/>
                </a:cxn>
                <a:cxn ang="0">
                  <a:pos x="424" y="396"/>
                </a:cxn>
                <a:cxn ang="0">
                  <a:pos x="424" y="198"/>
                </a:cxn>
                <a:cxn ang="0">
                  <a:pos x="452" y="170"/>
                </a:cxn>
                <a:cxn ang="0">
                  <a:pos x="509" y="170"/>
                </a:cxn>
                <a:cxn ang="0">
                  <a:pos x="537" y="198"/>
                </a:cxn>
                <a:cxn ang="0">
                  <a:pos x="537" y="396"/>
                </a:cxn>
                <a:cxn ang="0">
                  <a:pos x="509" y="424"/>
                </a:cxn>
                <a:cxn ang="0">
                  <a:pos x="346" y="424"/>
                </a:cxn>
                <a:cxn ang="0">
                  <a:pos x="346" y="424"/>
                </a:cxn>
                <a:cxn ang="0">
                  <a:pos x="290" y="424"/>
                </a:cxn>
                <a:cxn ang="0">
                  <a:pos x="261" y="396"/>
                </a:cxn>
                <a:cxn ang="0">
                  <a:pos x="261" y="85"/>
                </a:cxn>
                <a:cxn ang="0">
                  <a:pos x="290" y="57"/>
                </a:cxn>
                <a:cxn ang="0">
                  <a:pos x="346" y="57"/>
                </a:cxn>
                <a:cxn ang="0">
                  <a:pos x="374" y="85"/>
                </a:cxn>
                <a:cxn ang="0">
                  <a:pos x="374" y="396"/>
                </a:cxn>
                <a:cxn ang="0">
                  <a:pos x="346" y="424"/>
                </a:cxn>
                <a:cxn ang="0">
                  <a:pos x="191" y="424"/>
                </a:cxn>
                <a:cxn ang="0">
                  <a:pos x="191" y="424"/>
                </a:cxn>
                <a:cxn ang="0">
                  <a:pos x="134" y="424"/>
                </a:cxn>
                <a:cxn ang="0">
                  <a:pos x="106" y="396"/>
                </a:cxn>
                <a:cxn ang="0">
                  <a:pos x="106" y="339"/>
                </a:cxn>
                <a:cxn ang="0">
                  <a:pos x="134" y="311"/>
                </a:cxn>
                <a:cxn ang="0">
                  <a:pos x="191" y="311"/>
                </a:cxn>
                <a:cxn ang="0">
                  <a:pos x="219" y="339"/>
                </a:cxn>
                <a:cxn ang="0">
                  <a:pos x="219" y="396"/>
                </a:cxn>
                <a:cxn ang="0">
                  <a:pos x="191" y="424"/>
                </a:cxn>
              </a:cxnLst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76815" name="组合 60"/>
          <p:cNvGrpSpPr/>
          <p:nvPr/>
        </p:nvGrpSpPr>
        <p:grpSpPr>
          <a:xfrm>
            <a:off x="6689725" y="4621213"/>
            <a:ext cx="431800" cy="431800"/>
            <a:chOff x="4139952" y="1274820"/>
            <a:chExt cx="432833" cy="432834"/>
          </a:xfrm>
        </p:grpSpPr>
        <p:sp>
          <p:nvSpPr>
            <p:cNvPr id="76816" name="椭圆 16"/>
            <p:cNvSpPr/>
            <p:nvPr/>
          </p:nvSpPr>
          <p:spPr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6817" name="Freeform 84"/>
            <p:cNvSpPr/>
            <p:nvPr/>
          </p:nvSpPr>
          <p:spPr>
            <a:xfrm>
              <a:off x="4241546" y="1366806"/>
              <a:ext cx="248863" cy="248863"/>
            </a:xfrm>
            <a:custGeom>
              <a:avLst/>
              <a:gdLst/>
              <a:ahLst/>
              <a:cxnLst>
                <a:cxn ang="0">
                  <a:pos x="332" y="268"/>
                </a:cxn>
                <a:cxn ang="0">
                  <a:pos x="332" y="268"/>
                </a:cxn>
                <a:cxn ang="0">
                  <a:pos x="332" y="0"/>
                </a:cxn>
                <a:cxn ang="0">
                  <a:pos x="601" y="268"/>
                </a:cxn>
                <a:cxn ang="0">
                  <a:pos x="332" y="268"/>
                </a:cxn>
                <a:cxn ang="0">
                  <a:pos x="276" y="601"/>
                </a:cxn>
                <a:cxn ang="0">
                  <a:pos x="276" y="601"/>
                </a:cxn>
                <a:cxn ang="0">
                  <a:pos x="0" y="325"/>
                </a:cxn>
                <a:cxn ang="0">
                  <a:pos x="276" y="56"/>
                </a:cxn>
                <a:cxn ang="0">
                  <a:pos x="276" y="325"/>
                </a:cxn>
                <a:cxn ang="0">
                  <a:pos x="544" y="325"/>
                </a:cxn>
                <a:cxn ang="0">
                  <a:pos x="276" y="601"/>
                </a:cxn>
              </a:cxnLst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ransition spd="med" advTm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0" y="1708150"/>
            <a:ext cx="2447925" cy="20161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94" name="文本框 3"/>
          <p:cNvSpPr txBox="1"/>
          <p:nvPr/>
        </p:nvSpPr>
        <p:spPr>
          <a:xfrm>
            <a:off x="411163" y="1930400"/>
            <a:ext cx="1612900" cy="15557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9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zh-CN" altLang="en-US" sz="9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95" name="文本框 4"/>
          <p:cNvSpPr txBox="1"/>
          <p:nvPr/>
        </p:nvSpPr>
        <p:spPr>
          <a:xfrm>
            <a:off x="2700338" y="2392363"/>
            <a:ext cx="5873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专项附加扣除政策征管服务操作指引</a:t>
            </a:r>
            <a:endParaRPr lang="en-GB" altLang="zh-CN" sz="2800" b="1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196" name="组合 29"/>
          <p:cNvGrpSpPr/>
          <p:nvPr/>
        </p:nvGrpSpPr>
        <p:grpSpPr>
          <a:xfrm>
            <a:off x="5697538" y="1851025"/>
            <a:ext cx="431800" cy="433388"/>
            <a:chOff x="6084168" y="1274820"/>
            <a:chExt cx="432048" cy="432834"/>
          </a:xfrm>
        </p:grpSpPr>
        <p:sp>
          <p:nvSpPr>
            <p:cNvPr id="8197" name="椭圆 22"/>
            <p:cNvSpPr/>
            <p:nvPr/>
          </p:nvSpPr>
          <p:spPr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198" name="Freeform 59"/>
            <p:cNvSpPr/>
            <p:nvPr/>
          </p:nvSpPr>
          <p:spPr>
            <a:xfrm>
              <a:off x="6180302" y="1365898"/>
              <a:ext cx="239780" cy="250679"/>
            </a:xfrm>
            <a:custGeom>
              <a:avLst/>
              <a:gdLst/>
              <a:ahLst/>
              <a:cxnLst>
                <a:cxn ang="0">
                  <a:pos x="566" y="523"/>
                </a:cxn>
                <a:cxn ang="0">
                  <a:pos x="474" y="608"/>
                </a:cxn>
                <a:cxn ang="0">
                  <a:pos x="417" y="558"/>
                </a:cxn>
                <a:cxn ang="0">
                  <a:pos x="439" y="509"/>
                </a:cxn>
                <a:cxn ang="0">
                  <a:pos x="474" y="537"/>
                </a:cxn>
                <a:cxn ang="0">
                  <a:pos x="552" y="474"/>
                </a:cxn>
                <a:cxn ang="0">
                  <a:pos x="566" y="523"/>
                </a:cxn>
                <a:cxn ang="0">
                  <a:pos x="474" y="495"/>
                </a:cxn>
                <a:cxn ang="0">
                  <a:pos x="382" y="537"/>
                </a:cxn>
                <a:cxn ang="0">
                  <a:pos x="424" y="608"/>
                </a:cxn>
                <a:cxn ang="0">
                  <a:pos x="0" y="580"/>
                </a:cxn>
                <a:cxn ang="0">
                  <a:pos x="29" y="56"/>
                </a:cxn>
                <a:cxn ang="0">
                  <a:pos x="78" y="85"/>
                </a:cxn>
                <a:cxn ang="0">
                  <a:pos x="191" y="85"/>
                </a:cxn>
                <a:cxn ang="0">
                  <a:pos x="219" y="56"/>
                </a:cxn>
                <a:cxn ang="0">
                  <a:pos x="276" y="141"/>
                </a:cxn>
                <a:cxn ang="0">
                  <a:pos x="333" y="56"/>
                </a:cxn>
                <a:cxn ang="0">
                  <a:pos x="361" y="85"/>
                </a:cxn>
                <a:cxn ang="0">
                  <a:pos x="474" y="85"/>
                </a:cxn>
                <a:cxn ang="0">
                  <a:pos x="523" y="56"/>
                </a:cxn>
                <a:cxn ang="0">
                  <a:pos x="552" y="445"/>
                </a:cxn>
                <a:cxn ang="0">
                  <a:pos x="474" y="495"/>
                </a:cxn>
                <a:cxn ang="0">
                  <a:pos x="78" y="488"/>
                </a:cxn>
                <a:cxn ang="0">
                  <a:pos x="283" y="509"/>
                </a:cxn>
                <a:cxn ang="0">
                  <a:pos x="283" y="467"/>
                </a:cxn>
                <a:cxn ang="0">
                  <a:pos x="78" y="488"/>
                </a:cxn>
                <a:cxn ang="0">
                  <a:pos x="446" y="219"/>
                </a:cxn>
                <a:cxn ang="0">
                  <a:pos x="78" y="247"/>
                </a:cxn>
                <a:cxn ang="0">
                  <a:pos x="446" y="276"/>
                </a:cxn>
                <a:cxn ang="0">
                  <a:pos x="446" y="219"/>
                </a:cxn>
                <a:cxn ang="0">
                  <a:pos x="446" y="339"/>
                </a:cxn>
                <a:cxn ang="0">
                  <a:pos x="226" y="339"/>
                </a:cxn>
                <a:cxn ang="0">
                  <a:pos x="78" y="367"/>
                </a:cxn>
                <a:cxn ang="0">
                  <a:pos x="226" y="396"/>
                </a:cxn>
                <a:cxn ang="0">
                  <a:pos x="446" y="396"/>
                </a:cxn>
                <a:cxn ang="0">
                  <a:pos x="446" y="339"/>
                </a:cxn>
                <a:cxn ang="0">
                  <a:pos x="417" y="113"/>
                </a:cxn>
                <a:cxn ang="0">
                  <a:pos x="389" y="28"/>
                </a:cxn>
                <a:cxn ang="0">
                  <a:pos x="446" y="28"/>
                </a:cxn>
                <a:cxn ang="0">
                  <a:pos x="417" y="113"/>
                </a:cxn>
                <a:cxn ang="0">
                  <a:pos x="276" y="113"/>
                </a:cxn>
                <a:cxn ang="0">
                  <a:pos x="248" y="28"/>
                </a:cxn>
                <a:cxn ang="0">
                  <a:pos x="304" y="28"/>
                </a:cxn>
                <a:cxn ang="0">
                  <a:pos x="276" y="113"/>
                </a:cxn>
                <a:cxn ang="0">
                  <a:pos x="135" y="113"/>
                </a:cxn>
                <a:cxn ang="0">
                  <a:pos x="106" y="28"/>
                </a:cxn>
                <a:cxn ang="0">
                  <a:pos x="163" y="28"/>
                </a:cxn>
                <a:cxn ang="0">
                  <a:pos x="135" y="113"/>
                </a:cxn>
              </a:cxnLst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199" name="组合 32"/>
          <p:cNvGrpSpPr/>
          <p:nvPr/>
        </p:nvGrpSpPr>
        <p:grpSpPr>
          <a:xfrm>
            <a:off x="4400550" y="1852613"/>
            <a:ext cx="433388" cy="431800"/>
            <a:chOff x="4788024" y="1275213"/>
            <a:chExt cx="432048" cy="432048"/>
          </a:xfrm>
        </p:grpSpPr>
        <p:sp>
          <p:nvSpPr>
            <p:cNvPr id="8200" name="椭圆 65"/>
            <p:cNvSpPr/>
            <p:nvPr/>
          </p:nvSpPr>
          <p:spPr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1" name="Freeform 110"/>
            <p:cNvSpPr/>
            <p:nvPr/>
          </p:nvSpPr>
          <p:spPr>
            <a:xfrm>
              <a:off x="4891102" y="1366806"/>
              <a:ext cx="250679" cy="248862"/>
            </a:xfrm>
            <a:custGeom>
              <a:avLst/>
              <a:gdLst/>
              <a:ahLst/>
              <a:cxnLst>
                <a:cxn ang="0">
                  <a:pos x="608" y="544"/>
                </a:cxn>
                <a:cxn ang="0">
                  <a:pos x="608" y="544"/>
                </a:cxn>
                <a:cxn ang="0">
                  <a:pos x="551" y="601"/>
                </a:cxn>
                <a:cxn ang="0">
                  <a:pos x="509" y="587"/>
                </a:cxn>
                <a:cxn ang="0">
                  <a:pos x="346" y="417"/>
                </a:cxn>
                <a:cxn ang="0">
                  <a:pos x="226" y="453"/>
                </a:cxn>
                <a:cxn ang="0">
                  <a:pos x="0" y="226"/>
                </a:cxn>
                <a:cxn ang="0">
                  <a:pos x="226" y="0"/>
                </a:cxn>
                <a:cxn ang="0">
                  <a:pos x="452" y="226"/>
                </a:cxn>
                <a:cxn ang="0">
                  <a:pos x="424" y="340"/>
                </a:cxn>
                <a:cxn ang="0">
                  <a:pos x="587" y="502"/>
                </a:cxn>
                <a:cxn ang="0">
                  <a:pos x="608" y="544"/>
                </a:cxn>
                <a:cxn ang="0">
                  <a:pos x="226" y="57"/>
                </a:cxn>
                <a:cxn ang="0">
                  <a:pos x="226" y="57"/>
                </a:cxn>
                <a:cxn ang="0">
                  <a:pos x="56" y="226"/>
                </a:cxn>
                <a:cxn ang="0">
                  <a:pos x="226" y="396"/>
                </a:cxn>
                <a:cxn ang="0">
                  <a:pos x="396" y="226"/>
                </a:cxn>
                <a:cxn ang="0">
                  <a:pos x="226" y="57"/>
                </a:cxn>
                <a:cxn ang="0">
                  <a:pos x="325" y="255"/>
                </a:cxn>
                <a:cxn ang="0">
                  <a:pos x="325" y="255"/>
                </a:cxn>
                <a:cxn ang="0">
                  <a:pos x="254" y="255"/>
                </a:cxn>
                <a:cxn ang="0">
                  <a:pos x="254" y="318"/>
                </a:cxn>
                <a:cxn ang="0">
                  <a:pos x="226" y="347"/>
                </a:cxn>
                <a:cxn ang="0">
                  <a:pos x="198" y="318"/>
                </a:cxn>
                <a:cxn ang="0">
                  <a:pos x="198" y="255"/>
                </a:cxn>
                <a:cxn ang="0">
                  <a:pos x="134" y="255"/>
                </a:cxn>
                <a:cxn ang="0">
                  <a:pos x="106" y="226"/>
                </a:cxn>
                <a:cxn ang="0">
                  <a:pos x="134" y="198"/>
                </a:cxn>
                <a:cxn ang="0">
                  <a:pos x="198" y="198"/>
                </a:cxn>
                <a:cxn ang="0">
                  <a:pos x="198" y="127"/>
                </a:cxn>
                <a:cxn ang="0">
                  <a:pos x="226" y="99"/>
                </a:cxn>
                <a:cxn ang="0">
                  <a:pos x="254" y="127"/>
                </a:cxn>
                <a:cxn ang="0">
                  <a:pos x="254" y="198"/>
                </a:cxn>
                <a:cxn ang="0">
                  <a:pos x="325" y="198"/>
                </a:cxn>
                <a:cxn ang="0">
                  <a:pos x="353" y="226"/>
                </a:cxn>
                <a:cxn ang="0">
                  <a:pos x="325" y="255"/>
                </a:cxn>
              </a:cxnLst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02" name="组合 35"/>
          <p:cNvGrpSpPr/>
          <p:nvPr/>
        </p:nvGrpSpPr>
        <p:grpSpPr>
          <a:xfrm>
            <a:off x="5049838" y="1851025"/>
            <a:ext cx="431800" cy="433388"/>
            <a:chOff x="5436096" y="1274820"/>
            <a:chExt cx="432833" cy="432834"/>
          </a:xfrm>
        </p:grpSpPr>
        <p:sp>
          <p:nvSpPr>
            <p:cNvPr id="37" name="椭圆 3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204" name="Freeform 16"/>
            <p:cNvSpPr/>
            <p:nvPr/>
          </p:nvSpPr>
          <p:spPr>
            <a:xfrm>
              <a:off x="5554420" y="1377705"/>
              <a:ext cx="196183" cy="227065"/>
            </a:xfrm>
            <a:custGeom>
              <a:avLst/>
              <a:gdLst/>
              <a:ahLst/>
              <a:cxnLst>
                <a:cxn ang="0">
                  <a:pos x="446" y="551"/>
                </a:cxn>
                <a:cxn ang="0">
                  <a:pos x="446" y="551"/>
                </a:cxn>
                <a:cxn ang="0">
                  <a:pos x="417" y="551"/>
                </a:cxn>
                <a:cxn ang="0">
                  <a:pos x="417" y="0"/>
                </a:cxn>
                <a:cxn ang="0">
                  <a:pos x="446" y="0"/>
                </a:cxn>
                <a:cxn ang="0">
                  <a:pos x="474" y="28"/>
                </a:cxn>
                <a:cxn ang="0">
                  <a:pos x="474" y="523"/>
                </a:cxn>
                <a:cxn ang="0">
                  <a:pos x="446" y="551"/>
                </a:cxn>
                <a:cxn ang="0">
                  <a:pos x="57" y="523"/>
                </a:cxn>
                <a:cxn ang="0">
                  <a:pos x="57" y="523"/>
                </a:cxn>
                <a:cxn ang="0">
                  <a:pos x="57" y="495"/>
                </a:cxn>
                <a:cxn ang="0">
                  <a:pos x="106" y="495"/>
                </a:cxn>
                <a:cxn ang="0">
                  <a:pos x="163" y="438"/>
                </a:cxn>
                <a:cxn ang="0">
                  <a:pos x="106" y="381"/>
                </a:cxn>
                <a:cxn ang="0">
                  <a:pos x="57" y="381"/>
                </a:cxn>
                <a:cxn ang="0">
                  <a:pos x="57" y="332"/>
                </a:cxn>
                <a:cxn ang="0">
                  <a:pos x="106" y="332"/>
                </a:cxn>
                <a:cxn ang="0">
                  <a:pos x="163" y="275"/>
                </a:cxn>
                <a:cxn ang="0">
                  <a:pos x="106" y="219"/>
                </a:cxn>
                <a:cxn ang="0">
                  <a:pos x="57" y="219"/>
                </a:cxn>
                <a:cxn ang="0">
                  <a:pos x="57" y="169"/>
                </a:cxn>
                <a:cxn ang="0">
                  <a:pos x="106" y="169"/>
                </a:cxn>
                <a:cxn ang="0">
                  <a:pos x="163" y="113"/>
                </a:cxn>
                <a:cxn ang="0">
                  <a:pos x="106" y="56"/>
                </a:cxn>
                <a:cxn ang="0">
                  <a:pos x="57" y="56"/>
                </a:cxn>
                <a:cxn ang="0">
                  <a:pos x="57" y="28"/>
                </a:cxn>
                <a:cxn ang="0">
                  <a:pos x="85" y="0"/>
                </a:cxn>
                <a:cxn ang="0">
                  <a:pos x="389" y="0"/>
                </a:cxn>
                <a:cxn ang="0">
                  <a:pos x="389" y="551"/>
                </a:cxn>
                <a:cxn ang="0">
                  <a:pos x="85" y="551"/>
                </a:cxn>
                <a:cxn ang="0">
                  <a:pos x="57" y="523"/>
                </a:cxn>
                <a:cxn ang="0">
                  <a:pos x="135" y="113"/>
                </a:cxn>
                <a:cxn ang="0">
                  <a:pos x="135" y="113"/>
                </a:cxn>
                <a:cxn ang="0">
                  <a:pos x="106" y="141"/>
                </a:cxn>
                <a:cxn ang="0">
                  <a:pos x="29" y="141"/>
                </a:cxn>
                <a:cxn ang="0">
                  <a:pos x="0" y="113"/>
                </a:cxn>
                <a:cxn ang="0">
                  <a:pos x="29" y="85"/>
                </a:cxn>
                <a:cxn ang="0">
                  <a:pos x="106" y="85"/>
                </a:cxn>
                <a:cxn ang="0">
                  <a:pos x="135" y="113"/>
                </a:cxn>
                <a:cxn ang="0">
                  <a:pos x="29" y="247"/>
                </a:cxn>
                <a:cxn ang="0">
                  <a:pos x="29" y="247"/>
                </a:cxn>
                <a:cxn ang="0">
                  <a:pos x="106" y="247"/>
                </a:cxn>
                <a:cxn ang="0">
                  <a:pos x="135" y="275"/>
                </a:cxn>
                <a:cxn ang="0">
                  <a:pos x="106" y="304"/>
                </a:cxn>
                <a:cxn ang="0">
                  <a:pos x="29" y="304"/>
                </a:cxn>
                <a:cxn ang="0">
                  <a:pos x="0" y="275"/>
                </a:cxn>
                <a:cxn ang="0">
                  <a:pos x="29" y="247"/>
                </a:cxn>
                <a:cxn ang="0">
                  <a:pos x="29" y="410"/>
                </a:cxn>
                <a:cxn ang="0">
                  <a:pos x="29" y="410"/>
                </a:cxn>
                <a:cxn ang="0">
                  <a:pos x="106" y="410"/>
                </a:cxn>
                <a:cxn ang="0">
                  <a:pos x="135" y="438"/>
                </a:cxn>
                <a:cxn ang="0">
                  <a:pos x="106" y="466"/>
                </a:cxn>
                <a:cxn ang="0">
                  <a:pos x="29" y="466"/>
                </a:cxn>
                <a:cxn ang="0">
                  <a:pos x="0" y="438"/>
                </a:cxn>
                <a:cxn ang="0">
                  <a:pos x="29" y="410"/>
                </a:cxn>
              </a:cxnLst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05" name="组合 38"/>
          <p:cNvGrpSpPr/>
          <p:nvPr/>
        </p:nvGrpSpPr>
        <p:grpSpPr>
          <a:xfrm>
            <a:off x="3105150" y="1851025"/>
            <a:ext cx="433388" cy="433388"/>
            <a:chOff x="3491880" y="1274820"/>
            <a:chExt cx="432833" cy="432834"/>
          </a:xfrm>
        </p:grpSpPr>
        <p:sp>
          <p:nvSpPr>
            <p:cNvPr id="8206" name="椭圆 16"/>
            <p:cNvSpPr/>
            <p:nvPr/>
          </p:nvSpPr>
          <p:spPr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Freeform 75"/>
            <p:cNvSpPr/>
            <p:nvPr/>
          </p:nvSpPr>
          <p:spPr>
            <a:xfrm>
              <a:off x="3583864" y="1385879"/>
              <a:ext cx="248863" cy="210716"/>
            </a:xfrm>
            <a:custGeom>
              <a:avLst/>
              <a:gdLst/>
              <a:ahLst/>
              <a:cxnLst>
                <a:cxn ang="0">
                  <a:pos x="572" y="509"/>
                </a:cxn>
                <a:cxn ang="0">
                  <a:pos x="572" y="509"/>
                </a:cxn>
                <a:cxn ang="0">
                  <a:pos x="28" y="509"/>
                </a:cxn>
                <a:cxn ang="0">
                  <a:pos x="0" y="481"/>
                </a:cxn>
                <a:cxn ang="0">
                  <a:pos x="0" y="28"/>
                </a:cxn>
                <a:cxn ang="0">
                  <a:pos x="28" y="0"/>
                </a:cxn>
                <a:cxn ang="0">
                  <a:pos x="56" y="28"/>
                </a:cxn>
                <a:cxn ang="0">
                  <a:pos x="56" y="389"/>
                </a:cxn>
                <a:cxn ang="0">
                  <a:pos x="56" y="452"/>
                </a:cxn>
                <a:cxn ang="0">
                  <a:pos x="572" y="452"/>
                </a:cxn>
                <a:cxn ang="0">
                  <a:pos x="601" y="481"/>
                </a:cxn>
                <a:cxn ang="0">
                  <a:pos x="572" y="509"/>
                </a:cxn>
                <a:cxn ang="0">
                  <a:pos x="509" y="424"/>
                </a:cxn>
                <a:cxn ang="0">
                  <a:pos x="509" y="424"/>
                </a:cxn>
                <a:cxn ang="0">
                  <a:pos x="452" y="424"/>
                </a:cxn>
                <a:cxn ang="0">
                  <a:pos x="424" y="396"/>
                </a:cxn>
                <a:cxn ang="0">
                  <a:pos x="424" y="198"/>
                </a:cxn>
                <a:cxn ang="0">
                  <a:pos x="452" y="170"/>
                </a:cxn>
                <a:cxn ang="0">
                  <a:pos x="509" y="170"/>
                </a:cxn>
                <a:cxn ang="0">
                  <a:pos x="537" y="198"/>
                </a:cxn>
                <a:cxn ang="0">
                  <a:pos x="537" y="396"/>
                </a:cxn>
                <a:cxn ang="0">
                  <a:pos x="509" y="424"/>
                </a:cxn>
                <a:cxn ang="0">
                  <a:pos x="346" y="424"/>
                </a:cxn>
                <a:cxn ang="0">
                  <a:pos x="346" y="424"/>
                </a:cxn>
                <a:cxn ang="0">
                  <a:pos x="290" y="424"/>
                </a:cxn>
                <a:cxn ang="0">
                  <a:pos x="261" y="396"/>
                </a:cxn>
                <a:cxn ang="0">
                  <a:pos x="261" y="85"/>
                </a:cxn>
                <a:cxn ang="0">
                  <a:pos x="290" y="57"/>
                </a:cxn>
                <a:cxn ang="0">
                  <a:pos x="346" y="57"/>
                </a:cxn>
                <a:cxn ang="0">
                  <a:pos x="374" y="85"/>
                </a:cxn>
                <a:cxn ang="0">
                  <a:pos x="374" y="396"/>
                </a:cxn>
                <a:cxn ang="0">
                  <a:pos x="346" y="424"/>
                </a:cxn>
                <a:cxn ang="0">
                  <a:pos x="191" y="424"/>
                </a:cxn>
                <a:cxn ang="0">
                  <a:pos x="191" y="424"/>
                </a:cxn>
                <a:cxn ang="0">
                  <a:pos x="134" y="424"/>
                </a:cxn>
                <a:cxn ang="0">
                  <a:pos x="106" y="396"/>
                </a:cxn>
                <a:cxn ang="0">
                  <a:pos x="106" y="339"/>
                </a:cxn>
                <a:cxn ang="0">
                  <a:pos x="134" y="311"/>
                </a:cxn>
                <a:cxn ang="0">
                  <a:pos x="191" y="311"/>
                </a:cxn>
                <a:cxn ang="0">
                  <a:pos x="219" y="339"/>
                </a:cxn>
                <a:cxn ang="0">
                  <a:pos x="219" y="396"/>
                </a:cxn>
                <a:cxn ang="0">
                  <a:pos x="191" y="424"/>
                </a:cxn>
              </a:cxnLst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08" name="组合 42"/>
          <p:cNvGrpSpPr/>
          <p:nvPr/>
        </p:nvGrpSpPr>
        <p:grpSpPr>
          <a:xfrm>
            <a:off x="3752850" y="1851025"/>
            <a:ext cx="433388" cy="433388"/>
            <a:chOff x="4139952" y="1274820"/>
            <a:chExt cx="432833" cy="432834"/>
          </a:xfrm>
        </p:grpSpPr>
        <p:sp>
          <p:nvSpPr>
            <p:cNvPr id="8209" name="椭圆 16"/>
            <p:cNvSpPr/>
            <p:nvPr/>
          </p:nvSpPr>
          <p:spPr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 w="9525">
              <a:noFill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10" name="Freeform 84"/>
            <p:cNvSpPr/>
            <p:nvPr/>
          </p:nvSpPr>
          <p:spPr>
            <a:xfrm>
              <a:off x="4241546" y="1366806"/>
              <a:ext cx="248863" cy="248863"/>
            </a:xfrm>
            <a:custGeom>
              <a:avLst/>
              <a:gdLst/>
              <a:ahLst/>
              <a:cxnLst>
                <a:cxn ang="0">
                  <a:pos x="332" y="268"/>
                </a:cxn>
                <a:cxn ang="0">
                  <a:pos x="332" y="268"/>
                </a:cxn>
                <a:cxn ang="0">
                  <a:pos x="332" y="0"/>
                </a:cxn>
                <a:cxn ang="0">
                  <a:pos x="601" y="268"/>
                </a:cxn>
                <a:cxn ang="0">
                  <a:pos x="332" y="268"/>
                </a:cxn>
                <a:cxn ang="0">
                  <a:pos x="276" y="601"/>
                </a:cxn>
                <a:cxn ang="0">
                  <a:pos x="276" y="601"/>
                </a:cxn>
                <a:cxn ang="0">
                  <a:pos x="0" y="325"/>
                </a:cxn>
                <a:cxn ang="0">
                  <a:pos x="276" y="56"/>
                </a:cxn>
                <a:cxn ang="0">
                  <a:pos x="276" y="325"/>
                </a:cxn>
                <a:cxn ang="0">
                  <a:pos x="544" y="325"/>
                </a:cxn>
                <a:cxn ang="0">
                  <a:pos x="276" y="601"/>
                </a:cxn>
              </a:cxnLst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ransition spd="med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专项附加扣除政策的主要内容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4" name="圆角矩形 53"/>
          <p:cNvSpPr/>
          <p:nvPr/>
        </p:nvSpPr>
        <p:spPr>
          <a:xfrm>
            <a:off x="898525" y="960438"/>
            <a:ext cx="7346950" cy="355600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7" name="TextBox 54"/>
          <p:cNvSpPr txBox="1"/>
          <p:nvPr/>
        </p:nvSpPr>
        <p:spPr>
          <a:xfrm>
            <a:off x="1150938" y="1325563"/>
            <a:ext cx="6750050" cy="24765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pPr indent="457200" algn="just">
              <a:lnSpc>
                <a:spcPct val="150000"/>
              </a:lnSpc>
            </a:pPr>
            <a:r>
              <a:rPr lang="zh-CN" altLang="zh-CN" dirty="0">
                <a:latin typeface="Calibri" panose="020F0502020204030204" pitchFamily="34" charset="0"/>
                <a:ea typeface="宋体" panose="02010600030101010101" pitchFamily="2" charset="-122"/>
              </a:rPr>
              <a:t>这次个人所得税改革最大亮点：</a:t>
            </a:r>
            <a:endParaRPr lang="zh-CN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endParaRPr lang="zh-CN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1. </a:t>
            </a:r>
            <a:r>
              <a:rPr lang="zh-CN" altLang="zh-CN" dirty="0">
                <a:latin typeface="Calibri" panose="020F0502020204030204" pitchFamily="34" charset="0"/>
                <a:ea typeface="宋体" panose="02010600030101010101" pitchFamily="2" charset="-122"/>
              </a:rPr>
              <a:t>对工资薪金、劳务报酬、稿酬以及特许权使用费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4</a:t>
            </a:r>
            <a:r>
              <a:rPr lang="zh-CN" altLang="zh-CN" dirty="0">
                <a:latin typeface="Calibri" panose="020F0502020204030204" pitchFamily="34" charset="0"/>
                <a:ea typeface="宋体" panose="02010600030101010101" pitchFamily="2" charset="-122"/>
              </a:rPr>
              <a:t>项收入，按年计税。</a:t>
            </a:r>
            <a:endParaRPr lang="zh-CN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2. 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新设了</a:t>
            </a:r>
            <a:r>
              <a:rPr lang="zh-CN" altLang="zh-CN" b="1" dirty="0">
                <a:latin typeface="Calibri" panose="020F0502020204030204" pitchFamily="34" charset="0"/>
                <a:ea typeface="宋体" panose="02010600030101010101" pitchFamily="2" charset="-122"/>
              </a:rPr>
              <a:t>子女教育、继续教育、大病医疗、住房贷款利息、住房租金、赡养老人六项专项附加扣除。</a:t>
            </a:r>
            <a:endParaRPr lang="en-US" altLang="zh-CN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" name="矩形 93"/>
          <p:cNvSpPr/>
          <p:nvPr/>
        </p:nvSpPr>
        <p:spPr>
          <a:xfrm>
            <a:off x="862013" y="915988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4" name="矩形 93"/>
          <p:cNvSpPr/>
          <p:nvPr/>
        </p:nvSpPr>
        <p:spPr>
          <a:xfrm rot="10800000">
            <a:off x="8027988" y="4300538"/>
            <a:ext cx="288925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2571750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主要内容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70" name="Shape 3883"/>
          <p:cNvSpPr/>
          <p:nvPr/>
        </p:nvSpPr>
        <p:spPr>
          <a:xfrm>
            <a:off x="968375" y="1131888"/>
            <a:ext cx="2736850" cy="45085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71" name="Text Placeholder 5"/>
          <p:cNvSpPr txBox="1"/>
          <p:nvPr/>
        </p:nvSpPr>
        <p:spPr>
          <a:xfrm>
            <a:off x="801688" y="1203325"/>
            <a:ext cx="3025775" cy="3063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ctr">
              <a:spcBef>
                <a:spcPct val="20000"/>
              </a:spcBef>
            </a:pPr>
            <a:r>
              <a:rPr lang="en-US" altLang="zh-CN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r>
              <a:rPr lang="zh-CN" altLang="en-US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专项附加扣除政策的总体情况</a:t>
            </a:r>
            <a:endParaRPr lang="en-US" altLang="zh-CN" sz="1400" b="1" dirty="0">
              <a:solidFill>
                <a:srgbClr val="FCFCF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72" name="Shape 3883"/>
          <p:cNvSpPr/>
          <p:nvPr/>
        </p:nvSpPr>
        <p:spPr>
          <a:xfrm>
            <a:off x="3008313" y="2208213"/>
            <a:ext cx="2738437" cy="45085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73" name="Text Placeholder 5"/>
          <p:cNvSpPr txBox="1"/>
          <p:nvPr/>
        </p:nvSpPr>
        <p:spPr>
          <a:xfrm>
            <a:off x="2843213" y="2279650"/>
            <a:ext cx="3025775" cy="3063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ctr">
              <a:spcBef>
                <a:spcPct val="20000"/>
              </a:spcBef>
            </a:pPr>
            <a:r>
              <a:rPr lang="en-US" altLang="zh-CN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r>
              <a:rPr lang="zh-CN" altLang="en-US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专项附加扣除政策的条件标准</a:t>
            </a:r>
            <a:endParaRPr lang="en-US" altLang="zh-CN" sz="1400" b="1" dirty="0">
              <a:solidFill>
                <a:srgbClr val="FCFCF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74" name="Shape 3883"/>
          <p:cNvSpPr/>
          <p:nvPr/>
        </p:nvSpPr>
        <p:spPr>
          <a:xfrm>
            <a:off x="5389563" y="3213100"/>
            <a:ext cx="2736850" cy="45085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75" name="Text Placeholder 5"/>
          <p:cNvSpPr txBox="1"/>
          <p:nvPr/>
        </p:nvSpPr>
        <p:spPr>
          <a:xfrm>
            <a:off x="5222875" y="3284538"/>
            <a:ext cx="3025775" cy="30638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ctr">
              <a:spcBef>
                <a:spcPct val="20000"/>
              </a:spcBef>
            </a:pPr>
            <a:r>
              <a:rPr lang="en-US" altLang="zh-CN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r>
              <a:rPr lang="zh-CN" altLang="en-US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专项附加扣除政策的操作方法</a:t>
            </a:r>
            <a:endParaRPr lang="en-US" altLang="zh-CN" sz="1400" b="1" dirty="0">
              <a:solidFill>
                <a:srgbClr val="FCFCF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的办理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途径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843213" y="1276350"/>
            <a:ext cx="5545138" cy="14493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等腰三角形 5"/>
          <p:cNvSpPr/>
          <p:nvPr/>
        </p:nvSpPr>
        <p:spPr>
          <a:xfrm rot="5400000">
            <a:off x="1105694" y="1070769"/>
            <a:ext cx="1449388" cy="1860550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860602"/>
                </a:moveTo>
                <a:lnTo>
                  <a:pt x="0" y="132410"/>
                </a:lnTo>
                <a:lnTo>
                  <a:pt x="582757" y="132410"/>
                </a:lnTo>
                <a:lnTo>
                  <a:pt x="725109" y="0"/>
                </a:lnTo>
                <a:lnTo>
                  <a:pt x="867461" y="132410"/>
                </a:lnTo>
                <a:lnTo>
                  <a:pt x="1450218" y="132410"/>
                </a:lnTo>
                <a:lnTo>
                  <a:pt x="1450218" y="186060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96" name="TextBox 36"/>
          <p:cNvSpPr txBox="1"/>
          <p:nvPr/>
        </p:nvSpPr>
        <p:spPr>
          <a:xfrm>
            <a:off x="2987675" y="1760538"/>
            <a:ext cx="5616575" cy="306387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日常由单位发工资时按月预扣税款时办理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25563" y="1643063"/>
            <a:ext cx="876300" cy="5492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1200" cap="none" spc="3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01</a:t>
            </a:r>
            <a:endParaRPr kumimoji="0" lang="zh-CN" altLang="en-US" sz="3600" b="1" i="0" u="none" strike="noStrike" kern="1200" cap="none" spc="3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900113" y="3049588"/>
            <a:ext cx="5543550" cy="14509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" name="等腰三角形 30"/>
          <p:cNvSpPr/>
          <p:nvPr/>
        </p:nvSpPr>
        <p:spPr>
          <a:xfrm rot="16200000" flipH="1">
            <a:off x="6732588" y="2844800"/>
            <a:ext cx="1450975" cy="1860550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32410"/>
                </a:moveTo>
                <a:lnTo>
                  <a:pt x="0" y="1860602"/>
                </a:lnTo>
                <a:lnTo>
                  <a:pt x="1450218" y="1860602"/>
                </a:lnTo>
                <a:lnTo>
                  <a:pt x="1450218" y="132410"/>
                </a:lnTo>
                <a:lnTo>
                  <a:pt x="867461" y="132410"/>
                </a:lnTo>
                <a:lnTo>
                  <a:pt x="725109" y="0"/>
                </a:lnTo>
                <a:lnTo>
                  <a:pt x="582757" y="13241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086600" y="3457575"/>
            <a:ext cx="874713" cy="5492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1200" cap="none" spc="30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02</a:t>
            </a:r>
            <a:endParaRPr kumimoji="0" lang="zh-CN" altLang="en-US" sz="3600" b="1" i="0" u="none" strike="noStrike" kern="1200" cap="none" spc="30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301" name="TextBox 47"/>
          <p:cNvSpPr txBox="1"/>
          <p:nvPr/>
        </p:nvSpPr>
        <p:spPr>
          <a:xfrm>
            <a:off x="1133475" y="3581400"/>
            <a:ext cx="5076825" cy="3048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次年</a:t>
            </a:r>
            <a:r>
              <a:rPr lang="en-US" altLang="zh-CN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日至</a:t>
            </a:r>
            <a:r>
              <a:rPr lang="en-US" altLang="zh-CN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</a:t>
            </a:r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日自行汇算清缴申报办理</a:t>
            </a:r>
            <a:endParaRPr lang="en-US" altLang="zh-CN" sz="2000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的办理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途径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18" name="Shape 1794"/>
          <p:cNvSpPr/>
          <p:nvPr/>
        </p:nvSpPr>
        <p:spPr>
          <a:xfrm>
            <a:off x="2595563" y="971550"/>
            <a:ext cx="2284412" cy="44291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3319" name="Text Placeholder 3"/>
          <p:cNvSpPr txBox="1"/>
          <p:nvPr/>
        </p:nvSpPr>
        <p:spPr>
          <a:xfrm>
            <a:off x="2381250" y="1039813"/>
            <a:ext cx="2713038" cy="306387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由单位按月预扣税款时办理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720725" y="1608138"/>
            <a:ext cx="7191375" cy="3195638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21" name="TextBox 21"/>
          <p:cNvSpPr txBox="1"/>
          <p:nvPr/>
        </p:nvSpPr>
        <p:spPr>
          <a:xfrm>
            <a:off x="1160463" y="2025650"/>
            <a:ext cx="6311900" cy="23495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除大病医疗以外，子女教育、赡养老人、住房贷款利息、住房租金、继续教育，纳税人可以选择在单位发放工资薪金时，按月享受专项附加扣除政策。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首次享受时，纳税人填报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《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个人所得税专项附加扣除信息表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》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给任职受雇单位，单位在每个月发放工资时，像“三险一金”一样，为大家办理专项附加扣除。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sz="1600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93"/>
          <p:cNvSpPr/>
          <p:nvPr/>
        </p:nvSpPr>
        <p:spPr>
          <a:xfrm>
            <a:off x="684213" y="1563688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矩形 93"/>
          <p:cNvSpPr/>
          <p:nvPr/>
        </p:nvSpPr>
        <p:spPr>
          <a:xfrm rot="10800000">
            <a:off x="7704138" y="4595813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24" name="TextBox 35"/>
          <p:cNvSpPr txBox="1"/>
          <p:nvPr/>
        </p:nvSpPr>
        <p:spPr>
          <a:xfrm>
            <a:off x="4681538" y="1831975"/>
            <a:ext cx="3776662" cy="660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pPr indent="457200" algn="just">
              <a:lnSpc>
                <a:spcPct val="120000"/>
              </a:lnSpc>
            </a:pP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3325" name="组合 7"/>
          <p:cNvGrpSpPr/>
          <p:nvPr/>
        </p:nvGrpSpPr>
        <p:grpSpPr>
          <a:xfrm>
            <a:off x="1589088" y="858838"/>
            <a:ext cx="720725" cy="663575"/>
            <a:chOff x="2776628" y="1394977"/>
            <a:chExt cx="1860602" cy="1450218"/>
          </a:xfrm>
        </p:grpSpPr>
        <p:sp>
          <p:nvSpPr>
            <p:cNvPr id="40" name="等腰三角形 5"/>
            <p:cNvSpPr/>
            <p:nvPr/>
          </p:nvSpPr>
          <p:spPr>
            <a:xfrm rot="5400000">
              <a:off x="2981820" y="1189785"/>
              <a:ext cx="1450218" cy="1860602"/>
            </a:xfrm>
            <a:custGeom>
              <a:avLst/>
              <a:gdLst/>
              <a:ahLst/>
              <a:cxnLst/>
              <a:rect l="l" t="t" r="r" b="b"/>
              <a:pathLst>
                <a:path w="1450218" h="1860602">
                  <a:moveTo>
                    <a:pt x="0" y="1860602"/>
                  </a:moveTo>
                  <a:lnTo>
                    <a:pt x="0" y="132410"/>
                  </a:lnTo>
                  <a:lnTo>
                    <a:pt x="582757" y="132410"/>
                  </a:lnTo>
                  <a:lnTo>
                    <a:pt x="725109" y="0"/>
                  </a:lnTo>
                  <a:lnTo>
                    <a:pt x="867461" y="132410"/>
                  </a:lnTo>
                  <a:lnTo>
                    <a:pt x="1450218" y="132410"/>
                  </a:lnTo>
                  <a:lnTo>
                    <a:pt x="1450218" y="18606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961048" y="1655182"/>
              <a:ext cx="1336027" cy="79796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>
              <a:defPPr>
                <a:defRPr lang="zh-CN"/>
              </a:defPPr>
              <a:lvl1pPr>
                <a:defRPr sz="2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1200" cap="none" spc="30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01</a:t>
              </a:r>
              <a:endParaRPr kumimoji="0" lang="zh-CN" alt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</p:spTree>
  </p:cSld>
  <p:clrMapOvr>
    <a:masterClrMapping/>
  </p:clrMapOvr>
  <p:transition spd="med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的办理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途径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2" name="Shape 1794"/>
          <p:cNvSpPr/>
          <p:nvPr/>
        </p:nvSpPr>
        <p:spPr>
          <a:xfrm>
            <a:off x="1187450" y="971550"/>
            <a:ext cx="2284413" cy="44291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4343" name="Text Placeholder 3"/>
          <p:cNvSpPr txBox="1"/>
          <p:nvPr/>
        </p:nvSpPr>
        <p:spPr>
          <a:xfrm>
            <a:off x="993775" y="1031875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自行申报办理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720725" y="1608138"/>
            <a:ext cx="7739063" cy="312420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5" name="TextBox 21"/>
          <p:cNvSpPr txBox="1"/>
          <p:nvPr/>
        </p:nvSpPr>
        <p:spPr>
          <a:xfrm>
            <a:off x="1114425" y="1708150"/>
            <a:ext cx="7007225" cy="3227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pPr indent="457200" algn="just"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一般有以下情形之一，可选择在次年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日至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6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日内，自行向汇缴地主管税务机关办理汇算清缴申报时扣除：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①不愿意将相关专项附加扣除信息报送给任职受雇单位的；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②没有工资、薪金所得，但有劳务报酬、稿酬、特许权使用费所得的；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          ③有大病医疗支出项目的；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          ④纳税年度内未足额享受专项附加扣除的其他情形。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sz="1600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93"/>
          <p:cNvSpPr/>
          <p:nvPr/>
        </p:nvSpPr>
        <p:spPr>
          <a:xfrm>
            <a:off x="684213" y="1563688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矩形 93"/>
          <p:cNvSpPr/>
          <p:nvPr/>
        </p:nvSpPr>
        <p:spPr>
          <a:xfrm rot="10800000">
            <a:off x="8197850" y="4470400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4348" name="组合 7"/>
          <p:cNvGrpSpPr/>
          <p:nvPr/>
        </p:nvGrpSpPr>
        <p:grpSpPr>
          <a:xfrm>
            <a:off x="146050" y="803275"/>
            <a:ext cx="719138" cy="663575"/>
            <a:chOff x="899592" y="1275607"/>
            <a:chExt cx="1860602" cy="1450218"/>
          </a:xfrm>
        </p:grpSpPr>
        <p:sp>
          <p:nvSpPr>
            <p:cNvPr id="40" name="等腰三角形 5"/>
            <p:cNvSpPr/>
            <p:nvPr/>
          </p:nvSpPr>
          <p:spPr>
            <a:xfrm rot="5400000">
              <a:off x="1104783" y="1070416"/>
              <a:ext cx="1450218" cy="1860602"/>
            </a:xfrm>
            <a:custGeom>
              <a:avLst/>
              <a:gdLst/>
              <a:ahLst/>
              <a:cxnLst/>
              <a:rect l="l" t="t" r="r" b="b"/>
              <a:pathLst>
                <a:path w="1450218" h="1860602">
                  <a:moveTo>
                    <a:pt x="0" y="1860602"/>
                  </a:moveTo>
                  <a:lnTo>
                    <a:pt x="0" y="132410"/>
                  </a:lnTo>
                  <a:lnTo>
                    <a:pt x="582757" y="132410"/>
                  </a:lnTo>
                  <a:lnTo>
                    <a:pt x="725109" y="0"/>
                  </a:lnTo>
                  <a:lnTo>
                    <a:pt x="867461" y="132410"/>
                  </a:lnTo>
                  <a:lnTo>
                    <a:pt x="1450218" y="132410"/>
                  </a:lnTo>
                  <a:lnTo>
                    <a:pt x="1450218" y="18606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035134" y="1560100"/>
              <a:ext cx="1334867" cy="79796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>
              <a:defPPr>
                <a:defRPr lang="zh-CN"/>
              </a:defPPr>
              <a:lvl1pPr>
                <a:defRPr sz="2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1200" cap="none" spc="30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02</a:t>
              </a:r>
              <a:endParaRPr kumimoji="0" lang="zh-CN" alt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</p:spTree>
  </p:cSld>
  <p:clrMapOvr>
    <a:masterClrMapping/>
  </p:clrMapOvr>
  <p:transition spd="med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的办理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途径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65" name="Shape 1794"/>
          <p:cNvSpPr/>
          <p:nvPr/>
        </p:nvSpPr>
        <p:spPr>
          <a:xfrm>
            <a:off x="1187450" y="974725"/>
            <a:ext cx="2284413" cy="4413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5366" name="Text Placeholder 3"/>
          <p:cNvSpPr txBox="1"/>
          <p:nvPr/>
        </p:nvSpPr>
        <p:spPr>
          <a:xfrm>
            <a:off x="993775" y="1041400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有关补扣措施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720725" y="1719263"/>
            <a:ext cx="7739063" cy="250825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68" name="TextBox 21"/>
          <p:cNvSpPr txBox="1"/>
          <p:nvPr/>
        </p:nvSpPr>
        <p:spPr>
          <a:xfrm>
            <a:off x="971550" y="1824038"/>
            <a:ext cx="7226300" cy="147701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p>
            <a:pPr indent="457200" algn="just">
              <a:lnSpc>
                <a:spcPct val="20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一个纳税年度内，如果没有及时将扣除信息报送任职受雇单位，以致在单位预扣预缴工资、薪金所得税未享受扣除或未足额享受扣除的，可以在次年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日至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6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日内，自行向汇缴地主管税务机关进行汇算清缴申报时办理扣除。</a:t>
            </a:r>
            <a:endParaRPr lang="en-US" altLang="zh-CN" sz="1600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93"/>
          <p:cNvSpPr/>
          <p:nvPr/>
        </p:nvSpPr>
        <p:spPr>
          <a:xfrm>
            <a:off x="684213" y="1674813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矩形 93"/>
          <p:cNvSpPr/>
          <p:nvPr/>
        </p:nvSpPr>
        <p:spPr>
          <a:xfrm rot="10800000">
            <a:off x="8235950" y="3997325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 advTm="0">
    <p:fade/>
  </p:transition>
</p:sld>
</file>

<file path=ppt/theme/theme1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3703</Words>
  <Application>WPS 演示</Application>
  <PresentationFormat>全屏显示(16:9)</PresentationFormat>
  <Paragraphs>380</Paragraphs>
  <Slides>29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53" baseType="lpstr">
      <vt:lpstr>Arial</vt:lpstr>
      <vt:lpstr>宋体</vt:lpstr>
      <vt:lpstr>Wingdings</vt:lpstr>
      <vt:lpstr>Calibri</vt:lpstr>
      <vt:lpstr>微软雅黑</vt:lpstr>
      <vt:lpstr>楷体_GB2312</vt:lpstr>
      <vt:lpstr>Impact</vt:lpstr>
      <vt:lpstr>Open Sans Light</vt:lpstr>
      <vt:lpstr>+mn-ea</vt:lpstr>
      <vt:lpstr>黑体</vt:lpstr>
      <vt:lpstr>Lato Regular</vt:lpstr>
      <vt:lpstr>STIXGeneral-Bold</vt:lpstr>
      <vt:lpstr>Oxygen</vt:lpstr>
      <vt:lpstr>Swiss911 UCm BT</vt:lpstr>
      <vt:lpstr>Open Sans</vt:lpstr>
      <vt:lpstr>新宋体</vt:lpstr>
      <vt:lpstr>U.S. 101</vt:lpstr>
      <vt:lpstr>Roboto</vt:lpstr>
      <vt:lpstr>Open Sans Light</vt:lpstr>
      <vt:lpstr>Segoe Print</vt:lpstr>
      <vt:lpstr>Open Sans</vt:lpstr>
      <vt:lpstr>Arial Unicode MS</vt:lpstr>
      <vt:lpstr>Wide Latin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程月</cp:lastModifiedBy>
  <cp:revision>260</cp:revision>
  <dcterms:created xsi:type="dcterms:W3CDTF">2015-12-11T17:46:00Z</dcterms:created>
  <dcterms:modified xsi:type="dcterms:W3CDTF">2018-12-27T05:58:25Z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2052-10.1.0.7670</vt:lpwstr>
  </property>
</Properties>
</file>